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7"/>
  </p:notesMasterIdLst>
  <p:handoutMasterIdLst>
    <p:handoutMasterId r:id="rId28"/>
  </p:handoutMasterIdLst>
  <p:sldIdLst>
    <p:sldId id="256" r:id="rId5"/>
    <p:sldId id="257" r:id="rId6"/>
    <p:sldId id="290" r:id="rId7"/>
    <p:sldId id="291" r:id="rId8"/>
    <p:sldId id="298" r:id="rId9"/>
    <p:sldId id="299" r:id="rId10"/>
    <p:sldId id="292" r:id="rId11"/>
    <p:sldId id="259" r:id="rId12"/>
    <p:sldId id="260" r:id="rId13"/>
    <p:sldId id="261" r:id="rId14"/>
    <p:sldId id="263" r:id="rId15"/>
    <p:sldId id="300" r:id="rId16"/>
    <p:sldId id="265" r:id="rId17"/>
    <p:sldId id="268" r:id="rId18"/>
    <p:sldId id="297" r:id="rId19"/>
    <p:sldId id="269" r:id="rId20"/>
    <p:sldId id="279" r:id="rId21"/>
    <p:sldId id="287" r:id="rId22"/>
    <p:sldId id="280" r:id="rId23"/>
    <p:sldId id="281" r:id="rId24"/>
    <p:sldId id="293" r:id="rId25"/>
    <p:sldId id="301" r:id="rId26"/>
  </p:sldIdLst>
  <p:sldSz cx="9144000" cy="5145088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0" d="100"/>
          <a:sy n="140" d="100"/>
        </p:scale>
        <p:origin x="-792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40"/>
      <c:perspective val="30"/>
    </c:view3D>
    <c:plotArea>
      <c:layout>
        <c:manualLayout>
          <c:layoutTarget val="inner"/>
          <c:xMode val="edge"/>
          <c:yMode val="edge"/>
          <c:x val="0.21893093021167104"/>
          <c:y val="9.0500849859059845E-2"/>
          <c:w val="0.70373825400073964"/>
          <c:h val="0.6832635698143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3"/>
          <c:dPt>
            <c:idx val="0"/>
            <c:explosion val="6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0.11459436888570752"/>
                  <c:y val="-0.26768256008815289"/>
                </c:manualLayout>
              </c:layout>
              <c:tx>
                <c:rich>
                  <a:bodyPr/>
                  <a:lstStyle/>
                  <a:p>
                    <a:pPr>
                      <a:defRPr sz="787" b="1" i="0" u="none" strike="noStrike" baseline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200" dirty="0" smtClean="0"/>
                      <a:t>826428</a:t>
                    </a:r>
                    <a:endParaRPr lang="ru-RU" sz="1200" dirty="0"/>
                  </a:p>
                </c:rich>
              </c:tx>
              <c:spPr>
                <a:noFill/>
                <a:ln w="16672">
                  <a:noFill/>
                </a:ln>
              </c:spPr>
              <c:dLblPos val="bestFit"/>
            </c:dLbl>
            <c:dLbl>
              <c:idx val="1"/>
              <c:layout>
                <c:manualLayout>
                  <c:x val="-7.823750505507053E-2"/>
                  <c:y val="-1.4317073353461643E-2"/>
                </c:manualLayout>
              </c:layout>
              <c:tx>
                <c:rich>
                  <a:bodyPr/>
                  <a:lstStyle/>
                  <a:p>
                    <a:pPr>
                      <a:defRPr sz="787" b="1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200" dirty="0" smtClean="0"/>
                      <a:t>91065</a:t>
                    </a:r>
                    <a:endParaRPr lang="ru-RU" sz="1200" dirty="0"/>
                  </a:p>
                </c:rich>
              </c:tx>
              <c:spPr>
                <a:noFill/>
                <a:ln w="16672">
                  <a:noFill/>
                </a:ln>
              </c:spPr>
              <c:dLblPos val="bestFit"/>
            </c:dLbl>
            <c:spPr>
              <a:noFill/>
              <a:ln w="1667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87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Безвозмездные</c:v>
                </c:pt>
                <c:pt idx="1">
                  <c:v>Собственные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461536.5</c:v>
                </c:pt>
                <c:pt idx="1">
                  <c:v>86962</c:v>
                </c:pt>
              </c:numCache>
            </c:numRef>
          </c:val>
        </c:ser>
      </c:pie3DChart>
      <c:spPr>
        <a:noFill/>
        <a:ln w="16721">
          <a:noFill/>
        </a:ln>
      </c:spPr>
    </c:plotArea>
    <c:plotVisOnly val="1"/>
    <c:dispBlanksAs val="zero"/>
    <c:showDLblsOverMax val="1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D7F4539D-27C8-48F1-9F5A-0B8ADDA37D41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ru-RU" sz="14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79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B9E9F647-29E9-439F-BBA9-E3CF3C31D60A}" type="slidenum">
              <a:rPr/>
              <a:pPr lvl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Liberation Sans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33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6238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4788"/>
            <a:ext cx="2057400" cy="39814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4788"/>
            <a:ext cx="6019800" cy="398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331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6238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56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6763"/>
            <a:ext cx="7772400" cy="1020762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1225"/>
            <a:ext cx="7772400" cy="11255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56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56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38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9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9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2038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7488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56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943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94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331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6238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56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6763"/>
            <a:ext cx="7772400" cy="1020762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1225"/>
            <a:ext cx="7772400" cy="11255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56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56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38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6763"/>
            <a:ext cx="7772400" cy="10207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1225"/>
            <a:ext cx="7772400" cy="1125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9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9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2038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7488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56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943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94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331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6238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56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6763"/>
            <a:ext cx="7772400" cy="1020762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1225"/>
            <a:ext cx="7772400" cy="11255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56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56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38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3325"/>
            <a:ext cx="4038600" cy="2982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3325"/>
            <a:ext cx="4038600" cy="2982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9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9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2038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7488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56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943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94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9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94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2038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7488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5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33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hangingPunct="0">
        <a:tabLst/>
        <a:defRPr lang="ru-RU" sz="4400" b="0" i="0" u="none" strike="noStrike" kern="1200">
          <a:ln>
            <a:noFill/>
          </a:ln>
          <a:latin typeface="Liberation Sans" pitchFamily="18"/>
          <a:ea typeface="Microsoft YaHei" pitchFamily="2"/>
        </a:defRPr>
      </a:lvl1pPr>
    </p:titleStyle>
    <p:bodyStyle>
      <a:lvl1pPr rtl="0" hangingPunct="0">
        <a:spcBef>
          <a:spcPts val="1417"/>
        </a:spcBef>
        <a:spcAft>
          <a:spcPts val="0"/>
        </a:spcAft>
        <a:tabLst/>
        <a:defRPr lang="ru-RU" sz="3200" b="0" i="0" u="none" strike="noStrike" kern="1200">
          <a:ln>
            <a:noFill/>
          </a:ln>
          <a:latin typeface="Liberation Sans" pitchFamily="18"/>
          <a:ea typeface="Microsoft YaHei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3123720" y="4766399"/>
            <a:ext cx="2891520" cy="26964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3123720" y="4766399"/>
            <a:ext cx="2891520" cy="26964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http://lebadminist.ucoz.ru/HD_Gerb.png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_____Microsoft_Office_Excel_97-20031.xls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6400" y="2520"/>
            <a:ext cx="9230400" cy="514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stomShape 1"/>
          <p:cNvSpPr txBox="1"/>
          <p:nvPr/>
        </p:nvSpPr>
        <p:spPr>
          <a:xfrm>
            <a:off x="128160" y="1357560"/>
            <a:ext cx="8305200" cy="1937519"/>
          </a:xfrm>
          <a:prstGeom prst="rect">
            <a:avLst/>
          </a:prstGeom>
          <a:noFill/>
          <a:ln>
            <a:noFill/>
          </a:ln>
        </p:spPr>
        <p:txBody>
          <a:bodyPr vert="horz" wrap="square" lIns="63720" tIns="32040" rIns="63720" bIns="3204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900" b="1" i="0" u="none" strike="noStrike" kern="1200" spc="0">
                <a:ln>
                  <a:noFill/>
                </a:ln>
                <a:solidFill>
                  <a:srgbClr val="000080"/>
                </a:solidFill>
                <a:latin typeface="Arial" pitchFamily="18"/>
                <a:ea typeface="Arial Unicode MS" pitchFamily="2"/>
                <a:cs typeface="DejaVu Sans" pitchFamily="2"/>
              </a:rPr>
              <a:t> </a:t>
            </a:r>
          </a:p>
          <a:p>
            <a:pPr marL="0" marR="0" lvl="0" indent="0" algn="ctr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900" b="1" i="0" u="none" strike="noStrike" kern="1200" spc="0">
                <a:ln>
                  <a:noFill/>
                </a:ln>
                <a:solidFill>
                  <a:srgbClr val="000080"/>
                </a:solidFill>
                <a:latin typeface="Arial" pitchFamily="18"/>
                <a:ea typeface="Arial Unicode MS" pitchFamily="2"/>
                <a:cs typeface="DejaVu Sans" pitchFamily="2"/>
              </a:rPr>
              <a:t>                                                                       </a:t>
            </a:r>
          </a:p>
        </p:txBody>
      </p:sp>
      <p:sp>
        <p:nvSpPr>
          <p:cNvPr id="4" name="CustomShape 2"/>
          <p:cNvSpPr txBox="1"/>
          <p:nvPr/>
        </p:nvSpPr>
        <p:spPr>
          <a:xfrm>
            <a:off x="478080" y="4084712"/>
            <a:ext cx="6717600" cy="725968"/>
          </a:xfrm>
          <a:prstGeom prst="rect">
            <a:avLst/>
          </a:prstGeom>
          <a:noFill/>
          <a:ln>
            <a:noFill/>
          </a:ln>
        </p:spPr>
        <p:txBody>
          <a:bodyPr vert="horz" wrap="square" lIns="63720" tIns="45000" rIns="63720" bIns="3204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</a:pPr>
            <a:r>
              <a:rPr lang="ru-RU" sz="1600" b="1" i="0" u="none" strike="noStrike" kern="1200" spc="0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Фадеева Ирина Владимировна</a:t>
            </a:r>
            <a:r>
              <a:rPr lang="ru-RU" sz="1600" b="0" i="0" u="none" strike="noStrike" kern="1200" spc="0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,</a:t>
            </a:r>
            <a:endParaRPr lang="ru-RU" sz="1600" b="0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</a:pPr>
            <a:r>
              <a:rPr lang="ru-RU" sz="1600" b="0" i="0" u="none" strike="noStrike" kern="1200" spc="0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Глава</a:t>
            </a:r>
            <a:r>
              <a:rPr lang="ru-RU" sz="16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</a:t>
            </a:r>
            <a:r>
              <a:rPr lang="ru-RU" sz="1600" b="0" i="0" u="none" strike="noStrike" kern="1200" spc="0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Лебяжьевского</a:t>
            </a:r>
            <a:r>
              <a:rPr lang="ru-RU" sz="1600" b="0" i="0" u="none" strike="noStrike" kern="1200" spc="0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</a:t>
            </a:r>
            <a:r>
              <a:rPr lang="ru-RU" sz="1600" b="0" i="0" u="none" strike="noStrike" kern="1200" spc="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муниципального округа</a:t>
            </a:r>
          </a:p>
        </p:txBody>
      </p:sp>
      <p:sp>
        <p:nvSpPr>
          <p:cNvPr id="5" name="CustomShape 3"/>
          <p:cNvSpPr/>
          <p:nvPr/>
        </p:nvSpPr>
        <p:spPr>
          <a:xfrm>
            <a:off x="1362240" y="-29160"/>
            <a:ext cx="5835600" cy="22212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5760" y="1260000"/>
            <a:ext cx="8033760" cy="185579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2800" b="1" i="0" u="none" strike="noStrike" kern="1200" spc="0" baseline="0" dirty="0" smtClean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1" i="0" u="none" strike="noStrike" kern="1200" spc="0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Отчет Главы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1" i="0" u="none" strike="noStrike" kern="1200" spc="0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Лебяжьевского</a:t>
            </a:r>
            <a:r>
              <a:rPr lang="ru-RU" sz="2800" b="1" i="0" u="none" strike="noStrike" kern="1200" spc="0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муниципального округа Курганской области за 2023 год</a:t>
            </a:r>
            <a:endParaRPr lang="ru-RU" sz="2800" b="1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pic>
        <p:nvPicPr>
          <p:cNvPr id="8" name="Рисунок 7" descr="http://lebadminist.ucoz.ru/HD_Gerb.png"/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2304"/>
            <a:ext cx="720080" cy="792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398520" y="146520"/>
            <a:ext cx="8438400" cy="607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8DC1"/>
          </a:solidFill>
          <a:ln w="12600">
            <a:solidFill>
              <a:srgbClr val="3465A4"/>
            </a:solidFill>
            <a:prstDash val="solid"/>
          </a:ln>
        </p:spPr>
        <p:txBody>
          <a:bodyPr vert="horz" wrap="square" lIns="70560" tIns="35280" rIns="70560" bIns="352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300" b="1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DejaVu Sans" pitchFamily="2"/>
              </a:rPr>
              <a:t>Реализуемые инвестиционные проекты</a:t>
            </a:r>
          </a:p>
        </p:txBody>
      </p:sp>
      <p:sp>
        <p:nvSpPr>
          <p:cNvPr id="3" name="CustomShape 2"/>
          <p:cNvSpPr/>
          <p:nvPr/>
        </p:nvSpPr>
        <p:spPr>
          <a:xfrm>
            <a:off x="398520" y="840599"/>
            <a:ext cx="8463600" cy="44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579D1C"/>
          </a:solidFill>
          <a:ln w="12600">
            <a:solidFill>
              <a:srgbClr val="579D1C"/>
            </a:solidFill>
            <a:prstDash val="solid"/>
          </a:ln>
        </p:spPr>
        <p:txBody>
          <a:bodyPr vert="horz" wrap="square" lIns="96120" tIns="51120" rIns="96120" bIns="5112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CustomShape 5"/>
          <p:cNvSpPr txBox="1"/>
          <p:nvPr/>
        </p:nvSpPr>
        <p:spPr>
          <a:xfrm>
            <a:off x="3995936" y="1059480"/>
            <a:ext cx="4644422" cy="1161000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4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6" name="CustomShape 6"/>
          <p:cNvSpPr/>
          <p:nvPr/>
        </p:nvSpPr>
        <p:spPr>
          <a:xfrm>
            <a:off x="144360" y="-108360"/>
            <a:ext cx="300240" cy="22392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7" name="CustomShape 7"/>
          <p:cNvSpPr txBox="1"/>
          <p:nvPr/>
        </p:nvSpPr>
        <p:spPr>
          <a:xfrm>
            <a:off x="8514000" y="4654800"/>
            <a:ext cx="378480" cy="265320"/>
          </a:xfrm>
          <a:prstGeom prst="rect">
            <a:avLst/>
          </a:prstGeom>
          <a:noFill/>
          <a:ln>
            <a:noFill/>
          </a:ln>
        </p:spPr>
        <p:txBody>
          <a:bodyPr vert="horz" wrap="square" lIns="72720" tIns="47160" rIns="72720" bIns="3636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10</a:t>
            </a:r>
            <a:endParaRPr lang="ru-RU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8" name="CustomShape 8"/>
          <p:cNvSpPr txBox="1"/>
          <p:nvPr/>
        </p:nvSpPr>
        <p:spPr>
          <a:xfrm>
            <a:off x="3779912" y="1204391"/>
            <a:ext cx="5040086" cy="1584177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4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pic>
        <p:nvPicPr>
          <p:cNvPr id="14" name="Picture 2"/>
          <p:cNvPicPr/>
          <p:nvPr/>
        </p:nvPicPr>
        <p:blipFill>
          <a:blip r:embed="rId3" cstate="print"/>
          <a:stretch/>
        </p:blipFill>
        <p:spPr>
          <a:xfrm>
            <a:off x="467544" y="1060376"/>
            <a:ext cx="2880320" cy="1152128"/>
          </a:xfrm>
          <a:prstGeom prst="rect">
            <a:avLst/>
          </a:prstGeom>
          <a:ln w="0">
            <a:noFill/>
          </a:ln>
        </p:spPr>
      </p:pic>
      <p:sp>
        <p:nvSpPr>
          <p:cNvPr id="16" name="Прямоугольник 15"/>
          <p:cNvSpPr/>
          <p:nvPr/>
        </p:nvSpPr>
        <p:spPr>
          <a:xfrm>
            <a:off x="3779912" y="1060376"/>
            <a:ext cx="504056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Инициатор проекта – ИП ГКФХ Куликов Д. А.</a:t>
            </a:r>
          </a:p>
          <a:p>
            <a:pPr lvl="0" hangingPunct="0"/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Объем инвестиций – 17,2 млн. руб.</a:t>
            </a:r>
          </a:p>
          <a:p>
            <a:pPr lvl="0" hangingPunct="0"/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Количество новых рабочих мест – 2 ед.</a:t>
            </a:r>
          </a:p>
          <a:p>
            <a:pPr lvl="0" hangingPunct="0"/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Срок реализации – 2020 - 2027 гг.</a:t>
            </a:r>
          </a:p>
          <a:p>
            <a:pPr lvl="0" hangingPunct="0"/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Местоположение: с. Дубровное</a:t>
            </a:r>
            <a:endParaRPr lang="ru-RU" sz="1300" dirty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79912" y="2284512"/>
            <a:ext cx="504056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Инициатор проекта – ИП ГКФХ </a:t>
            </a:r>
            <a:r>
              <a:rPr lang="ru-RU" sz="1300" dirty="0" err="1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Хиндинова</a:t>
            </a: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С. Б.</a:t>
            </a:r>
          </a:p>
          <a:p>
            <a:pPr lvl="0" hangingPunct="0"/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Объем инвестиций – 2,69 млн. руб.</a:t>
            </a:r>
          </a:p>
          <a:p>
            <a:pPr lvl="0" hangingPunct="0"/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Количество новых рабочих мест – 1 ед.</a:t>
            </a:r>
          </a:p>
          <a:p>
            <a:pPr lvl="0" hangingPunct="0"/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Срок реализации – 2023 - 2026 гг.                                        Местоположение: д. Кузнецово</a:t>
            </a:r>
            <a:endParaRPr lang="ru-RU" sz="1300" dirty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pic>
        <p:nvPicPr>
          <p:cNvPr id="17" name="Picture 4" descr="https://almaztd.ru/upload/iblock/4d5/%D0%A1%D0%91%D0%93-22-2%20(3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356520"/>
            <a:ext cx="2880320" cy="1080120"/>
          </a:xfrm>
          <a:prstGeom prst="rect">
            <a:avLst/>
          </a:prstGeom>
          <a:noFill/>
        </p:spPr>
      </p:pic>
      <p:pic>
        <p:nvPicPr>
          <p:cNvPr id="18" name="Picture 2" descr="Виды и особенности пород КРС мясного направления | agral.k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580656"/>
            <a:ext cx="2880320" cy="1301413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3779912" y="3508648"/>
            <a:ext cx="49685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ru-RU" sz="13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Выращивание КРС мясного направления</a:t>
            </a:r>
          </a:p>
          <a:p>
            <a:pPr lvl="0" hangingPunct="0"/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Инициатор проекта – Плеханов А. А.</a:t>
            </a:r>
          </a:p>
          <a:p>
            <a:pPr lvl="0" hangingPunct="0"/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Объем инвестиций – 4,7 млн. руб.</a:t>
            </a:r>
          </a:p>
          <a:p>
            <a:pPr lvl="0" hangingPunct="0"/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Количество новых рабочих мест – 2 ед.</a:t>
            </a:r>
          </a:p>
          <a:p>
            <a:pPr lvl="0" hangingPunct="0"/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Срок реализации – 2023 - 2025 гг.</a:t>
            </a:r>
          </a:p>
          <a:p>
            <a:pPr lvl="0" hangingPunct="0"/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Местоположение: с. Елошное</a:t>
            </a:r>
            <a:endParaRPr lang="ru-RU" sz="13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398520" y="146520"/>
            <a:ext cx="8438400" cy="607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8DC1"/>
          </a:solidFill>
          <a:ln w="12600">
            <a:solidFill>
              <a:srgbClr val="3465A4"/>
            </a:solidFill>
            <a:prstDash val="solid"/>
          </a:ln>
        </p:spPr>
        <p:txBody>
          <a:bodyPr vert="horz" wrap="square" lIns="70560" tIns="35280" rIns="70560" bIns="352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300" b="1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DejaVu Sans" pitchFamily="2"/>
              </a:rPr>
              <a:t>Реализуемые инвестиционные проекты</a:t>
            </a:r>
          </a:p>
        </p:txBody>
      </p:sp>
      <p:sp>
        <p:nvSpPr>
          <p:cNvPr id="3" name="CustomShape 3"/>
          <p:cNvSpPr txBox="1"/>
          <p:nvPr/>
        </p:nvSpPr>
        <p:spPr>
          <a:xfrm>
            <a:off x="8586000" y="4726800"/>
            <a:ext cx="327960" cy="258480"/>
          </a:xfrm>
          <a:prstGeom prst="rect">
            <a:avLst/>
          </a:prstGeom>
          <a:noFill/>
          <a:ln>
            <a:noFill/>
          </a:ln>
        </p:spPr>
        <p:txBody>
          <a:bodyPr vert="horz" wrap="none" lIns="80280" tIns="40320" rIns="80280" bIns="4032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11</a:t>
            </a:r>
            <a:endParaRPr lang="ru-RU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CustomShape 6"/>
          <p:cNvSpPr txBox="1"/>
          <p:nvPr/>
        </p:nvSpPr>
        <p:spPr>
          <a:xfrm>
            <a:off x="3851920" y="3004592"/>
            <a:ext cx="5040080" cy="18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74160" tIns="37080" rIns="74160" bIns="370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Строительство здания площадью 540 </a:t>
            </a:r>
            <a:r>
              <a:rPr lang="ru-RU" sz="1300" b="1" i="0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кв</a:t>
            </a:r>
            <a:r>
              <a:rPr lang="ru-RU" sz="13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м</a:t>
            </a:r>
            <a:endParaRPr lang="ru-RU" sz="13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3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Инициаторы </a:t>
            </a: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проекта – </a:t>
            </a:r>
            <a:endParaRPr lang="ru-RU" sz="1300" b="0" i="0" u="none" strike="noStrike" kern="1200" spc="0" dirty="0" smtClean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ИП </a:t>
            </a:r>
            <a:r>
              <a:rPr lang="ru-RU" sz="1300" b="0" i="0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Шишпаев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Е. О., ИП </a:t>
            </a:r>
            <a:r>
              <a:rPr lang="ru-RU" sz="1300" b="0" i="0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Кадарбаев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А. Е.</a:t>
            </a:r>
            <a:endParaRPr lang="ru-RU" sz="13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Объем инвестиций – 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33,0 </a:t>
            </a: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млн. руб.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Срок </a:t>
            </a: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реализации – 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2023 </a:t>
            </a: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- 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2024 </a:t>
            </a: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гг.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Местоположение: 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р.п. Лебяжье</a:t>
            </a:r>
            <a:endParaRPr lang="ru-RU" sz="13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5" name="CustomShape 8"/>
          <p:cNvSpPr txBox="1"/>
          <p:nvPr/>
        </p:nvSpPr>
        <p:spPr>
          <a:xfrm>
            <a:off x="3851920" y="1060376"/>
            <a:ext cx="4824536" cy="1584176"/>
          </a:xfrm>
          <a:prstGeom prst="rect">
            <a:avLst/>
          </a:prstGeom>
          <a:noFill/>
          <a:ln>
            <a:noFill/>
          </a:ln>
        </p:spPr>
        <p:txBody>
          <a:bodyPr vert="horz" wrap="square" lIns="74160" tIns="37080" rIns="74160" bIns="370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Создание придорожного комплекса «Мельница</a:t>
            </a:r>
            <a:r>
              <a:rPr lang="ru-RU" sz="13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»</a:t>
            </a:r>
            <a:endParaRPr lang="en-US" sz="1300" b="1" i="0" u="none" strike="noStrike" kern="1200" spc="0" dirty="0" smtClean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3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Инициатор проекта – ИП Мельников С. С.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Планируемый объем инвестиций – 41,0 млн. руб.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Количество новых рабочих мест – 15 ед.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Срок реализации – 2019 - 2025 гг.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Местоположение: на 339-340 км автотрассы      Р-254 «Иртыш»</a:t>
            </a:r>
          </a:p>
        </p:txBody>
      </p:sp>
      <p:sp>
        <p:nvSpPr>
          <p:cNvPr id="6" name="CustomShape 16"/>
          <p:cNvSpPr/>
          <p:nvPr/>
        </p:nvSpPr>
        <p:spPr>
          <a:xfrm>
            <a:off x="398880" y="840599"/>
            <a:ext cx="8463600" cy="44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579D1C"/>
          </a:solidFill>
          <a:ln w="12600">
            <a:solidFill>
              <a:srgbClr val="579D1C"/>
            </a:solidFill>
            <a:prstDash val="solid"/>
          </a:ln>
        </p:spPr>
        <p:txBody>
          <a:bodyPr vert="horz" wrap="square" lIns="96120" tIns="51120" rIns="96120" bIns="5112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pic>
        <p:nvPicPr>
          <p:cNvPr id="7" name="Picture 2" descr="C:\Users\Econom\Desktop\Кафе.jpg"/>
          <p:cNvPicPr/>
          <p:nvPr/>
        </p:nvPicPr>
        <p:blipFill>
          <a:blip r:embed="rId3" cstate="print"/>
          <a:stretch/>
        </p:blipFill>
        <p:spPr>
          <a:xfrm>
            <a:off x="611560" y="1132384"/>
            <a:ext cx="2880320" cy="1656184"/>
          </a:xfrm>
          <a:prstGeom prst="rect">
            <a:avLst/>
          </a:prstGeom>
          <a:ln w="0"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076600"/>
            <a:ext cx="28836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 bwMode="auto">
          <a:xfrm>
            <a:off x="851399" y="-19080"/>
            <a:ext cx="8204399" cy="37943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90000" tIns="45000" rIns="90000" bIns="45000" anchorCtr="0" compatLnSpc="0"/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800" b="0" i="0" u="none" strike="noStrike" cap="none">
              <a:ln>
                <a:noFill/>
              </a:ln>
              <a:latin typeface="Liberation Sans"/>
              <a:ea typeface="Microsoft YaHei"/>
              <a:cs typeface="Mangal"/>
            </a:endParaRPr>
          </a:p>
        </p:txBody>
      </p:sp>
      <p:sp>
        <p:nvSpPr>
          <p:cNvPr id="3" name="CustomShape 2"/>
          <p:cNvSpPr txBox="1"/>
          <p:nvPr/>
        </p:nvSpPr>
        <p:spPr bwMode="auto">
          <a:xfrm>
            <a:off x="2696760" y="1419480"/>
            <a:ext cx="589320" cy="255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1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Arial"/>
                <a:ea typeface="Microsoft YaHei"/>
                <a:cs typeface="DejaVu Sans"/>
              </a:rPr>
              <a:t>9,3 га</a:t>
            </a:r>
            <a:endParaRPr/>
          </a:p>
        </p:txBody>
      </p:sp>
      <p:sp>
        <p:nvSpPr>
          <p:cNvPr id="4" name="CustomShape 4"/>
          <p:cNvSpPr/>
          <p:nvPr/>
        </p:nvSpPr>
        <p:spPr bwMode="auto">
          <a:xfrm>
            <a:off x="408960" y="180000"/>
            <a:ext cx="8411040" cy="609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8DC1"/>
          </a:solidFill>
          <a:ln w="12600">
            <a:solidFill>
              <a:srgbClr val="3465A4"/>
            </a:solidFill>
            <a:prstDash val="solid"/>
          </a:ln>
        </p:spPr>
        <p:txBody>
          <a:bodyPr vert="horz" wrap="square" lIns="78840" tIns="39600" rIns="78840" bIns="39600" anchor="ctr" anchorCtr="0" compatLnSpc="0"/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300" b="1" i="0" u="none" strike="noStrike" cap="none" spc="0" dirty="0" smtClean="0">
                <a:ln>
                  <a:noFill/>
                </a:ln>
                <a:solidFill>
                  <a:srgbClr val="FFFFFF"/>
                </a:solidFill>
                <a:latin typeface="Arial"/>
                <a:ea typeface="Microsoft YaHei"/>
                <a:cs typeface="DejaVu Sans"/>
              </a:rPr>
              <a:t>Реализованные </a:t>
            </a:r>
            <a:r>
              <a:rPr lang="ru-RU" sz="2300" b="1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Arial"/>
                <a:ea typeface="Microsoft YaHei"/>
                <a:cs typeface="DejaVu Sans"/>
              </a:rPr>
              <a:t>проекты</a:t>
            </a:r>
            <a:endParaRPr dirty="0"/>
          </a:p>
        </p:txBody>
      </p:sp>
      <p:sp>
        <p:nvSpPr>
          <p:cNvPr id="5" name="CustomShape 6"/>
          <p:cNvSpPr txBox="1"/>
          <p:nvPr/>
        </p:nvSpPr>
        <p:spPr bwMode="auto">
          <a:xfrm>
            <a:off x="8474399" y="4658399"/>
            <a:ext cx="583200" cy="394918"/>
          </a:xfrm>
          <a:prstGeom prst="rect">
            <a:avLst/>
          </a:prstGeom>
          <a:noFill/>
          <a:ln>
            <a:noFill/>
          </a:ln>
        </p:spPr>
        <p:txBody>
          <a:bodyPr vert="horz" wrap="square" lIns="88920" tIns="88920" rIns="88920" bIns="88920" anchor="ctr" anchorCtr="0" compatLnSpc="0"/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fld id="{307B0AF7-ED10-4E28-80E1-2888AC27DC7A}" type="slidenum">
              <a:rPr sz="1200"/>
              <a:pPr marL="0"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12</a:t>
            </a:fld>
            <a:endParaRPr lang="ru-RU" sz="12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Microsoft YaHei"/>
              <a:cs typeface="DejaVu Sans"/>
            </a:endParaRPr>
          </a:p>
        </p:txBody>
      </p:sp>
      <p:sp>
        <p:nvSpPr>
          <p:cNvPr id="7" name="CustomShape 7"/>
          <p:cNvSpPr txBox="1"/>
          <p:nvPr/>
        </p:nvSpPr>
        <p:spPr bwMode="auto">
          <a:xfrm>
            <a:off x="4140847" y="1199768"/>
            <a:ext cx="4823640" cy="274092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800" b="0" i="0" u="none" strike="noStrike" cap="none" dirty="0">
              <a:ln>
                <a:noFill/>
              </a:ln>
              <a:latin typeface="Arial"/>
              <a:ea typeface="DejaVu Sans"/>
              <a:cs typeface="DejaVu Sans"/>
            </a:endParaRPr>
          </a:p>
        </p:txBody>
      </p:sp>
      <p:sp>
        <p:nvSpPr>
          <p:cNvPr id="10" name="CustomShape 14"/>
          <p:cNvSpPr/>
          <p:nvPr/>
        </p:nvSpPr>
        <p:spPr bwMode="auto">
          <a:xfrm>
            <a:off x="397439" y="838799"/>
            <a:ext cx="8438399" cy="45720"/>
          </a:xfrm>
          <a:prstGeom prst="rect">
            <a:avLst/>
          </a:prstGeom>
          <a:solidFill>
            <a:srgbClr val="579D1C"/>
          </a:solidFill>
          <a:ln w="9360">
            <a:solidFill>
              <a:srgbClr val="579D1C"/>
            </a:solidFill>
            <a:prstDash val="solid"/>
          </a:ln>
        </p:spPr>
        <p:txBody>
          <a:bodyPr wrap="square" lIns="94680" tIns="49679" rIns="94680" bIns="49679" anchorCtr="0" compatLnSpc="0"/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800" b="0" i="0" u="none" strike="noStrike" cap="none">
              <a:ln>
                <a:noFill/>
              </a:ln>
              <a:latin typeface="Liberation Sans"/>
              <a:ea typeface="Microsoft YaHei"/>
              <a:cs typeface="Mangal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067944" y="1741654"/>
            <a:ext cx="475252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Семейная животноводческая ферма</a:t>
            </a:r>
            <a:endParaRPr kumimoji="0" lang="ru-RU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Инициатор проекта</a:t>
            </a:r>
            <a:r>
              <a:rPr kumimoji="0" lang="ru-RU" altLang="zh-CN" sz="1400" b="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-</a:t>
            </a: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ИП ГКФХ Хлестов Алексей Николаевич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1400" dirty="0" smtClean="0">
                <a:latin typeface="Arial" pitchFamily="34" charset="0"/>
                <a:ea typeface="SimSun" pitchFamily="2" charset="-122"/>
                <a:cs typeface="Arial" pitchFamily="34" charset="0"/>
              </a:rPr>
              <a:t>Объем инвестиций – 10,3 млн. </a:t>
            </a:r>
            <a:r>
              <a:rPr lang="ru-RU" altLang="zh-CN" sz="1400" dirty="0" err="1" smtClean="0">
                <a:latin typeface="Arial" pitchFamily="34" charset="0"/>
                <a:ea typeface="SimSun" pitchFamily="2" charset="-122"/>
                <a:cs typeface="Arial" pitchFamily="34" charset="0"/>
              </a:rPr>
              <a:t>руб</a:t>
            </a:r>
            <a:r>
              <a:rPr lang="ru-RU" altLang="zh-CN" sz="1400" dirty="0" smtClean="0">
                <a:latin typeface="Arial" pitchFamily="34" charset="0"/>
                <a:ea typeface="SimSun" pitchFamily="2" charset="-122"/>
                <a:cs typeface="Arial" pitchFamily="34" charset="0"/>
              </a:rPr>
              <a:t> (собственные – 4 млн. руб., грант – 6,3 млн. руб.)</a:t>
            </a:r>
            <a:endParaRPr kumimoji="0" lang="ru-RU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Срок реализации проекта:</a:t>
            </a: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2020-2022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zh-CN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Местоположение: с. Камышное</a:t>
            </a:r>
            <a:endParaRPr kumimoji="0" lang="ru-RU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32384"/>
            <a:ext cx="2433648" cy="325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65160"/>
            <a:ext cx="8316464" cy="13388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400" b="1" i="0" u="none" strike="noStrike" kern="1200" dirty="0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rPr>
              <a:t>За 2021 - 2023 гг. реализовано </a:t>
            </a:r>
            <a:r>
              <a:rPr lang="ru-RU" sz="1400" b="1" i="0" u="none" strike="noStrike" kern="1200" dirty="0" smtClean="0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rPr>
              <a:t>70 </a:t>
            </a:r>
            <a:r>
              <a:rPr lang="ru-RU" sz="1400" b="1" i="0" u="none" strike="noStrike" kern="1200" dirty="0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rPr>
              <a:t>социальных </a:t>
            </a:r>
            <a:r>
              <a:rPr lang="ru-RU" sz="1400" b="1" i="0" u="none" strike="noStrike" kern="1200" dirty="0" smtClean="0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rPr>
              <a:t>контрактов </a:t>
            </a:r>
            <a:r>
              <a:rPr lang="ru-RU" sz="1400" b="1" i="0" u="none" strike="noStrike" kern="1200" dirty="0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rPr>
              <a:t>на общую сумму – </a:t>
            </a:r>
            <a:r>
              <a:rPr lang="ru-RU" sz="1400" b="1" i="0" u="none" strike="noStrike" kern="1200" dirty="0" smtClean="0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rPr>
              <a:t>19,3 млн</a:t>
            </a:r>
            <a:r>
              <a:rPr lang="ru-RU" sz="1400" b="1" i="0" u="none" strike="noStrike" kern="1200" dirty="0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rPr>
              <a:t>. руб.</a:t>
            </a:r>
            <a:r>
              <a:rPr lang="ru-RU" sz="1400" b="0" i="0" u="none" strike="noStrike" kern="1200" dirty="0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rPr>
              <a:t>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400" b="1" i="0" u="none" strike="noStrike" kern="1200" dirty="0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rPr>
              <a:t>в том числе: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1" i="0" u="none" strike="noStrike" kern="1200" dirty="0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rPr>
              <a:t>Создано </a:t>
            </a:r>
            <a:r>
              <a:rPr lang="ru-RU" sz="1300" b="1" i="0" u="none" strike="noStrike" kern="1200" dirty="0" smtClean="0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rPr>
              <a:t>20 </a:t>
            </a:r>
            <a:r>
              <a:rPr lang="ru-RU" sz="1300" b="1" i="0" u="none" strike="noStrike" kern="1200" dirty="0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rPr>
              <a:t>ЛПХ </a:t>
            </a:r>
            <a:r>
              <a:rPr lang="ru-RU" sz="1300" b="0" i="0" u="none" strike="noStrike" kern="1200" dirty="0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rPr>
              <a:t>по </a:t>
            </a:r>
            <a:r>
              <a:rPr lang="ru-RU" sz="1300" b="0" i="0" u="none" strike="noStrike" kern="1200" dirty="0" smtClean="0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rPr>
              <a:t>разведению КРС</a:t>
            </a:r>
            <a:r>
              <a:rPr lang="ru-RU" sz="1300" b="0" i="0" u="none" strike="noStrike" kern="1200" dirty="0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rPr>
              <a:t>, </a:t>
            </a:r>
            <a:r>
              <a:rPr lang="ru-RU" sz="1300" b="0" i="0" u="none" strike="noStrike" kern="1200" dirty="0" smtClean="0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rPr>
              <a:t>овец и птицы, производству молочной продукции.</a:t>
            </a:r>
            <a:endParaRPr lang="ru-RU" sz="1300" b="0" i="0" u="none" strike="noStrike" kern="1200" dirty="0">
              <a:ln>
                <a:noFill/>
              </a:ln>
              <a:latin typeface="Arial" pitchFamily="34"/>
              <a:ea typeface="Microsoft YaHei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1" i="0" u="none" strike="noStrike" kern="1200" dirty="0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rPr>
              <a:t>Зарегистрировано </a:t>
            </a:r>
            <a:r>
              <a:rPr lang="ru-RU" sz="1300" b="1" i="0" u="none" strike="noStrike" kern="1200" dirty="0" smtClean="0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rPr>
              <a:t>50 ИП</a:t>
            </a:r>
            <a:r>
              <a:rPr lang="ru-RU" sz="1300" b="0" i="0" u="none" strike="noStrike" kern="1200" dirty="0" smtClean="0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rPr>
              <a:t> с разнообразными видами деятельности: производство мясных полуфабрикатов, производство мебели, выращивание рассады, вязание одежды и обуви, оказание услуг по ремонту и пошиву одежды, грузоперевозкам, ремонту автомобилей, </a:t>
            </a:r>
            <a:r>
              <a:rPr lang="ru-RU" sz="1300" b="0" i="0" u="none" strike="noStrike" kern="1200" dirty="0" err="1" smtClean="0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rPr>
              <a:t>фотоуслуг</a:t>
            </a:r>
            <a:r>
              <a:rPr lang="ru-RU" sz="1300" b="0" i="0" u="none" strike="noStrike" kern="1200" dirty="0" smtClean="0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rPr>
              <a:t> и </a:t>
            </a:r>
            <a:r>
              <a:rPr lang="ru-RU" sz="1300" b="0" i="0" u="none" strike="noStrike" kern="1200" dirty="0" err="1" smtClean="0">
                <a:ln>
                  <a:noFill/>
                </a:ln>
                <a:latin typeface="Arial" pitchFamily="34"/>
                <a:ea typeface="Microsoft YaHei" pitchFamily="2"/>
                <a:cs typeface="Mangal" pitchFamily="2"/>
              </a:rPr>
              <a:t>др</a:t>
            </a:r>
            <a:endParaRPr lang="ru-RU" sz="1300" b="0" i="0" u="none" strike="noStrike" kern="1200" dirty="0">
              <a:ln>
                <a:noFill/>
              </a:ln>
              <a:latin typeface="Arial" pitchFamily="34"/>
              <a:ea typeface="Microsoft YaHei" pitchFamily="2"/>
              <a:cs typeface="Mangal" pitchFamily="2"/>
            </a:endParaRPr>
          </a:p>
        </p:txBody>
      </p:sp>
      <p:sp>
        <p:nvSpPr>
          <p:cNvPr id="3" name="CustomShape 12"/>
          <p:cNvSpPr/>
          <p:nvPr/>
        </p:nvSpPr>
        <p:spPr>
          <a:xfrm>
            <a:off x="398880" y="146520"/>
            <a:ext cx="8438400" cy="607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8DC1"/>
          </a:solidFill>
          <a:ln w="12600">
            <a:solidFill>
              <a:srgbClr val="3465A4"/>
            </a:solidFill>
            <a:prstDash val="solid"/>
          </a:ln>
        </p:spPr>
        <p:txBody>
          <a:bodyPr vert="horz" wrap="square" lIns="70560" tIns="35280" rIns="70560" bIns="352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300" b="1" i="0" u="none" strike="noStrike" kern="1200" spc="0" dirty="0" smtClean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DejaVu Sans" pitchFamily="2"/>
              </a:rPr>
              <a:t>Реализованные проекты</a:t>
            </a:r>
            <a:endParaRPr lang="ru-RU" sz="2300" b="1" i="0" u="none" strike="noStrike" kern="1200" spc="0" dirty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pic>
        <p:nvPicPr>
          <p:cNvPr id="6" name="Рисунок 10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 l="33331" t="9684" r="32688" b="14812"/>
          <a:stretch>
            <a:fillRect/>
          </a:stretch>
        </p:blipFill>
        <p:spPr>
          <a:xfrm>
            <a:off x="5004048" y="2356520"/>
            <a:ext cx="1478780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stomShape 13"/>
          <p:cNvSpPr/>
          <p:nvPr/>
        </p:nvSpPr>
        <p:spPr>
          <a:xfrm>
            <a:off x="397440" y="839159"/>
            <a:ext cx="8438400" cy="45720"/>
          </a:xfrm>
          <a:prstGeom prst="rect">
            <a:avLst/>
          </a:prstGeom>
          <a:solidFill>
            <a:srgbClr val="579D1C"/>
          </a:solidFill>
          <a:ln w="9360">
            <a:solidFill>
              <a:srgbClr val="579D1C"/>
            </a:solidFill>
            <a:prstDash val="solid"/>
          </a:ln>
        </p:spPr>
        <p:txBody>
          <a:bodyPr vert="horz" wrap="square" lIns="94680" tIns="49680" rIns="94680" bIns="49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9" name="CustomShape 30"/>
          <p:cNvSpPr txBox="1"/>
          <p:nvPr/>
        </p:nvSpPr>
        <p:spPr>
          <a:xfrm>
            <a:off x="8532360" y="4732784"/>
            <a:ext cx="453959" cy="396496"/>
          </a:xfrm>
          <a:prstGeom prst="rect">
            <a:avLst/>
          </a:prstGeom>
          <a:noFill/>
          <a:ln>
            <a:noFill/>
          </a:ln>
        </p:spPr>
        <p:txBody>
          <a:bodyPr vert="horz" wrap="none" lIns="80280" tIns="40320" rIns="80280" bIns="4032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13</a:t>
            </a:r>
            <a:endParaRPr lang="ru-RU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pic>
        <p:nvPicPr>
          <p:cNvPr id="28678" name="Picture 6" descr="Обои пельмени на пк (48 фото) » Фоны и обои для рабочего стола. Картинки  для заставки на телефо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356520"/>
            <a:ext cx="2016224" cy="1192932"/>
          </a:xfrm>
          <a:prstGeom prst="rect">
            <a:avLst/>
          </a:prstGeom>
          <a:noFill/>
        </p:spPr>
      </p:pic>
      <p:pic>
        <p:nvPicPr>
          <p:cNvPr id="28682" name="Picture 10" descr="Выращивание и посев рассады цветов в домашних условиях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148608"/>
            <a:ext cx="2049988" cy="1224136"/>
          </a:xfrm>
          <a:prstGeom prst="rect">
            <a:avLst/>
          </a:prstGeom>
          <a:noFill/>
        </p:spPr>
      </p:pic>
      <p:pic>
        <p:nvPicPr>
          <p:cNvPr id="28674" name="Picture 2" descr="https://sun9-3.userapi.com/impg/9X9-sdyowHpM4j8S6Irnr03Ehg83x0mZAbr4bw/FrZGTM-_-oE.jpg?size=605x807&amp;quality=95&amp;sign=3ce3d1052d3e6dd62ab16df4bfd8bd7b&amp;c_uniq_tag=yRlfiiUk27Pr7QwKdN-QF2Ao-wjNlKt_7tbfhg1OSdM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2356520"/>
            <a:ext cx="936104" cy="1104638"/>
          </a:xfrm>
          <a:prstGeom prst="rect">
            <a:avLst/>
          </a:prstGeom>
          <a:noFill/>
        </p:spPr>
      </p:pic>
      <p:pic>
        <p:nvPicPr>
          <p:cNvPr id="28676" name="Picture 4" descr="https://sun9-46.userapi.com/impg/w2OEOxz3FxdvyXkLZKQRw37ai6jjGMGoUfiIUQ/wmo6JuOLCUU.jpg?size=807x807&amp;quality=95&amp;sign=a7f6e82f21011bb84c40415971f92d9c&amp;c_uniq_tag=1iOx4sCIGjs43homtQc2sZVLTdkGRgdHGCOMy223NmE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3220616"/>
            <a:ext cx="1224136" cy="1224136"/>
          </a:xfrm>
          <a:prstGeom prst="rect">
            <a:avLst/>
          </a:prstGeom>
          <a:noFill/>
        </p:spPr>
      </p:pic>
      <p:pic>
        <p:nvPicPr>
          <p:cNvPr id="28680" name="Picture 8" descr="Производство и продажа мебели в Росси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3728" y="3796680"/>
            <a:ext cx="1876414" cy="1224136"/>
          </a:xfrm>
          <a:prstGeom prst="rect">
            <a:avLst/>
          </a:prstGeom>
          <a:noFill/>
        </p:spPr>
      </p:pic>
      <p:pic>
        <p:nvPicPr>
          <p:cNvPr id="28686" name="Picture 14" descr="Овцеводство может быть технологичным бизнесом — Журнал ..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224" y="2428528"/>
            <a:ext cx="1710189" cy="1944216"/>
          </a:xfrm>
          <a:prstGeom prst="rect">
            <a:avLst/>
          </a:prstGeom>
          <a:noFill/>
        </p:spPr>
      </p:pic>
      <p:pic>
        <p:nvPicPr>
          <p:cNvPr id="28684" name="Picture 12" descr="https://selskoehozjajstvo.ru/wp-content/uploads/2018/08/Pchelovodstvo-dlya-nachinayushhih-3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8184" y="3796680"/>
            <a:ext cx="1919645" cy="11521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397440" y="145800"/>
            <a:ext cx="8438400" cy="607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8DC1"/>
          </a:solidFill>
          <a:ln w="9360">
            <a:solidFill>
              <a:srgbClr val="3465A4"/>
            </a:solidFill>
            <a:prstDash val="solid"/>
          </a:ln>
        </p:spPr>
        <p:txBody>
          <a:bodyPr vert="horz" wrap="square" lIns="63720" tIns="32040" rIns="63720" bIns="3204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300" b="1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DejaVu Sans" pitchFamily="2"/>
              </a:rPr>
              <a:t>Общественные работы</a:t>
            </a:r>
          </a:p>
        </p:txBody>
      </p:sp>
      <p:sp>
        <p:nvSpPr>
          <p:cNvPr id="3" name="CustomShape 3"/>
          <p:cNvSpPr txBox="1"/>
          <p:nvPr/>
        </p:nvSpPr>
        <p:spPr>
          <a:xfrm>
            <a:off x="7163999" y="4708800"/>
            <a:ext cx="1795320" cy="265320"/>
          </a:xfrm>
          <a:prstGeom prst="rect">
            <a:avLst/>
          </a:prstGeom>
          <a:noFill/>
          <a:ln>
            <a:noFill/>
          </a:ln>
        </p:spPr>
        <p:txBody>
          <a:bodyPr vert="horz" wrap="square" lIns="72720" tIns="47160" rIns="72720" bIns="3636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13</a:t>
            </a:r>
          </a:p>
        </p:txBody>
      </p:sp>
      <p:sp>
        <p:nvSpPr>
          <p:cNvPr id="4" name="CustomShape 4"/>
          <p:cNvSpPr txBox="1"/>
          <p:nvPr/>
        </p:nvSpPr>
        <p:spPr>
          <a:xfrm>
            <a:off x="333360" y="1046159"/>
            <a:ext cx="8503200" cy="109433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5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	Общий объем финансирования в </a:t>
            </a:r>
            <a:r>
              <a:rPr lang="ru-RU" sz="1500" b="0" i="0" u="none" strike="noStrike" kern="1200" spc="0" dirty="0">
                <a:ln>
                  <a:noFill/>
                </a:ln>
                <a:latin typeface="Arial" pitchFamily="18"/>
                <a:ea typeface="Arial Unicode MS" pitchFamily="2"/>
                <a:cs typeface="DejaVu Sans" pitchFamily="2"/>
              </a:rPr>
              <a:t>2023</a:t>
            </a:r>
            <a:r>
              <a:rPr lang="ru-RU" sz="15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году составил </a:t>
            </a:r>
            <a:r>
              <a:rPr lang="ru-RU" sz="15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786,4 тыс. рублей. 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5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К выполнению общественных работ было привлечено 19 человек.</a:t>
            </a:r>
            <a:endParaRPr lang="ru-RU" sz="15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5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	</a:t>
            </a:r>
            <a:r>
              <a:rPr lang="ru-RU" sz="15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Занимались благоустройством улиц, ликвидацией несанкционированных свалок, уборкой кладбищ и общественных территорий, разборкой бесхозных ветхих домов.</a:t>
            </a:r>
            <a:endParaRPr lang="ru-RU" sz="15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9" name="CustomShape 20"/>
          <p:cNvSpPr/>
          <p:nvPr/>
        </p:nvSpPr>
        <p:spPr>
          <a:xfrm>
            <a:off x="397440" y="839519"/>
            <a:ext cx="8438400" cy="45720"/>
          </a:xfrm>
          <a:prstGeom prst="rect">
            <a:avLst/>
          </a:prstGeom>
          <a:solidFill>
            <a:srgbClr val="579D1C"/>
          </a:solidFill>
          <a:ln w="9360">
            <a:solidFill>
              <a:srgbClr val="579D1C"/>
            </a:solidFill>
            <a:prstDash val="solid"/>
          </a:ln>
        </p:spPr>
        <p:txBody>
          <a:bodyPr vert="horz" wrap="square" lIns="94680" tIns="49680" rIns="94680" bIns="49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2212504"/>
            <a:ext cx="201622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212504"/>
            <a:ext cx="205222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2068488"/>
            <a:ext cx="205222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068488"/>
            <a:ext cx="205222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8460432" y="4588768"/>
            <a:ext cx="576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ru-RU" sz="12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14</a:t>
            </a:r>
            <a:endParaRPr lang="ru-RU" sz="1200" dirty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397440" y="145800"/>
            <a:ext cx="8438400" cy="77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8DC1"/>
          </a:solidFill>
          <a:ln w="9360">
            <a:solidFill>
              <a:srgbClr val="3465A4"/>
            </a:solidFill>
            <a:prstDash val="solid"/>
          </a:ln>
        </p:spPr>
        <p:txBody>
          <a:bodyPr vert="horz" wrap="square" lIns="63720" tIns="32040" rIns="63720" bIns="3204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b="1" i="0" u="none" strike="noStrike" kern="1200" spc="0" dirty="0" smtClean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DejaVu Sans" pitchFamily="2"/>
              </a:rPr>
              <a:t>Структура расходов бюджета </a:t>
            </a:r>
            <a:r>
              <a:rPr lang="ru-RU" b="1" i="0" u="none" strike="noStrike" kern="1200" spc="0" dirty="0" err="1" smtClean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DejaVu Sans" pitchFamily="2"/>
              </a:rPr>
              <a:t>Лебяжьевского</a:t>
            </a:r>
            <a:r>
              <a:rPr lang="ru-RU" b="1" i="0" u="none" strike="noStrike" kern="1200" spc="0" dirty="0" smtClean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DejaVu Sans" pitchFamily="2"/>
              </a:rPr>
              <a:t> муниципального округа по благоустройству и дорожному хозяйству  за 2023 год</a:t>
            </a:r>
            <a:endParaRPr lang="ru-RU" b="1" i="0" u="none" strike="noStrike" kern="1200" spc="0" dirty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3" name="CustomShape 3"/>
          <p:cNvSpPr txBox="1"/>
          <p:nvPr/>
        </p:nvSpPr>
        <p:spPr>
          <a:xfrm>
            <a:off x="8604447" y="4708800"/>
            <a:ext cx="354871" cy="265320"/>
          </a:xfrm>
          <a:prstGeom prst="rect">
            <a:avLst/>
          </a:prstGeom>
          <a:noFill/>
          <a:ln>
            <a:noFill/>
          </a:ln>
        </p:spPr>
        <p:txBody>
          <a:bodyPr vert="horz" wrap="square" lIns="72720" tIns="47160" rIns="72720" bIns="3636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15</a:t>
            </a:r>
            <a:endParaRPr lang="ru-RU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4" name="CustomShape 4"/>
          <p:cNvSpPr txBox="1"/>
          <p:nvPr/>
        </p:nvSpPr>
        <p:spPr>
          <a:xfrm>
            <a:off x="333360" y="1046159"/>
            <a:ext cx="8503200" cy="109433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5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	</a:t>
            </a:r>
          </a:p>
        </p:txBody>
      </p:sp>
      <p:sp>
        <p:nvSpPr>
          <p:cNvPr id="9" name="CustomShape 20"/>
          <p:cNvSpPr/>
          <p:nvPr/>
        </p:nvSpPr>
        <p:spPr>
          <a:xfrm>
            <a:off x="395536" y="988368"/>
            <a:ext cx="8438400" cy="45720"/>
          </a:xfrm>
          <a:prstGeom prst="rect">
            <a:avLst/>
          </a:prstGeom>
          <a:solidFill>
            <a:srgbClr val="579D1C"/>
          </a:solidFill>
          <a:ln w="9360">
            <a:solidFill>
              <a:srgbClr val="579D1C"/>
            </a:solidFill>
            <a:prstDash val="solid"/>
          </a:ln>
        </p:spPr>
        <p:txBody>
          <a:bodyPr vert="horz" wrap="square" lIns="94680" tIns="49680" rIns="94680" bIns="49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5313363" y="1390650"/>
          <a:ext cx="3722687" cy="3414142"/>
        </p:xfrm>
        <a:graphic>
          <a:graphicData uri="http://schemas.openxmlformats.org/presentationml/2006/ole">
            <p:oleObj spid="_x0000_s58370" name="Диаграмма" r:id="rId4" imgW="4229235" imgH="4410102" progId="MSGraph.Chart.8">
              <p:embed followColorScheme="full"/>
            </p:oleObj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67544" y="1204392"/>
          <a:ext cx="4722812" cy="3830381"/>
        </p:xfrm>
        <a:graphic>
          <a:graphicData uri="http://schemas.openxmlformats.org/drawingml/2006/table">
            <a:tbl>
              <a:tblPr/>
              <a:tblGrid>
                <a:gridCol w="3228975"/>
                <a:gridCol w="973137"/>
                <a:gridCol w="520700"/>
              </a:tblGrid>
              <a:tr h="21557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Освещение улиц, всего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2 664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100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171503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том числе: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604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Уличное освещение      (231949 кВт за год)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2 034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76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2084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Замена фонарей           ( 134 шт.)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312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32013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Приобретение материалов, услуги по установке фонарей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318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2250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Содержание дорог, всего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3700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100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171503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том числе: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604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Расчистка дорог   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1 319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36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21999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Содержание дорог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2 381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64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21975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Благоустройство, всего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5 128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100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2972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Расчистка несанкционированных свалок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186 м3 )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312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24399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Разбор бесхозных домов   (17 домов)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500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18293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Вывоз мусора с кладбищ   (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1026 м3)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542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2972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Формирование комфортной городской среды (средства местного бюджета)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1 020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41160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Приобретение топлива, оборудования и запасных частей к технике для обеспечения мероприятий по благоустройству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1897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37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1953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Прочие расходы по благоустройству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857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</a:t>
                      </a:r>
                    </a:p>
                  </a:txBody>
                  <a:tcPr marL="91434" marR="91434" marT="34298" marB="342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398520" y="146520"/>
            <a:ext cx="8438400" cy="573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8DC1"/>
          </a:solidFill>
          <a:ln w="12600">
            <a:solidFill>
              <a:srgbClr val="3465A4"/>
            </a:solidFill>
            <a:prstDash val="solid"/>
          </a:ln>
        </p:spPr>
        <p:txBody>
          <a:bodyPr vert="horz" wrap="square" lIns="70560" tIns="35280" rIns="70560" bIns="352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300" b="1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rPr>
              <a:t>Мероприятия плана комплексного развития территории</a:t>
            </a:r>
          </a:p>
        </p:txBody>
      </p:sp>
      <p:sp>
        <p:nvSpPr>
          <p:cNvPr id="3" name="CustomShape 3"/>
          <p:cNvSpPr txBox="1"/>
          <p:nvPr/>
        </p:nvSpPr>
        <p:spPr>
          <a:xfrm>
            <a:off x="8492040" y="4773600"/>
            <a:ext cx="435959" cy="258480"/>
          </a:xfrm>
          <a:prstGeom prst="rect">
            <a:avLst/>
          </a:prstGeom>
          <a:noFill/>
          <a:ln>
            <a:noFill/>
          </a:ln>
        </p:spPr>
        <p:txBody>
          <a:bodyPr vert="horz" wrap="none" lIns="80280" tIns="40320" rIns="80280" bIns="4032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16</a:t>
            </a:r>
            <a:endParaRPr lang="ru-RU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5" name="CustomShape 4"/>
          <p:cNvSpPr txBox="1"/>
          <p:nvPr/>
        </p:nvSpPr>
        <p:spPr>
          <a:xfrm>
            <a:off x="3275856" y="844352"/>
            <a:ext cx="5508144" cy="1419688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0">
              <a:buNone/>
            </a:pPr>
            <a:r>
              <a:rPr lang="ru-RU" sz="13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Государственная программа Российской Федерации «Формирование комфортной городской среды»</a:t>
            </a:r>
          </a:p>
          <a:p>
            <a:pPr lvl="0" hangingPunct="0">
              <a:buNone/>
            </a:pPr>
            <a:endParaRPr lang="ru-RU" sz="1200" b="1" dirty="0" smtClean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lvl="0" hangingPunct="0">
              <a:buNone/>
            </a:pPr>
            <a:r>
              <a:rPr lang="ru-RU" sz="12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Капитальный ремонт здания МКОУ «</a:t>
            </a:r>
            <a:r>
              <a:rPr lang="ru-RU" sz="1200" b="1" dirty="0" err="1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Арлагульская</a:t>
            </a:r>
            <a:r>
              <a:rPr lang="ru-RU" sz="12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СОШ»</a:t>
            </a:r>
          </a:p>
          <a:p>
            <a:pPr lvl="0" hangingPunct="0">
              <a:buNone/>
            </a:pPr>
            <a:r>
              <a:rPr lang="ru-RU" sz="12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Объем </a:t>
            </a:r>
            <a:r>
              <a:rPr lang="ru-RU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инвестиций – </a:t>
            </a:r>
            <a:r>
              <a:rPr lang="ru-RU" sz="1200" dirty="0" smtClean="0"/>
              <a:t> 69,0</a:t>
            </a:r>
            <a:r>
              <a:rPr lang="ru-RU" sz="12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</a:t>
            </a:r>
            <a:r>
              <a:rPr lang="ru-RU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млн. руб</a:t>
            </a:r>
            <a:r>
              <a:rPr lang="ru-RU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. </a:t>
            </a:r>
            <a:r>
              <a:rPr lang="ru-RU" sz="11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(кроме того </a:t>
            </a:r>
            <a:r>
              <a:rPr lang="ru-RU" sz="1100" b="0" i="0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софинансирование</a:t>
            </a:r>
            <a:r>
              <a:rPr lang="ru-RU" sz="11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– 0,02 млн. </a:t>
            </a:r>
            <a:r>
              <a:rPr lang="ru-RU" sz="1100" b="0" i="0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руб</a:t>
            </a:r>
            <a:r>
              <a:rPr lang="ru-RU" sz="11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,  внебюджетные средства – 0,144 млн. </a:t>
            </a:r>
            <a:r>
              <a:rPr lang="ru-RU" sz="1100" b="0" i="0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руб</a:t>
            </a:r>
            <a:r>
              <a:rPr lang="ru-RU" sz="11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)  </a:t>
            </a:r>
            <a:endParaRPr lang="ru-RU" sz="11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Период реализации – </a:t>
            </a:r>
            <a:r>
              <a:rPr lang="ru-RU" sz="12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2023 </a:t>
            </a:r>
            <a:r>
              <a:rPr lang="ru-RU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г.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Готовность – 100%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Местоположение: </a:t>
            </a:r>
            <a:r>
              <a:rPr lang="ru-RU" sz="12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с. </a:t>
            </a:r>
            <a:r>
              <a:rPr lang="ru-RU" sz="1200" b="0" i="0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Арлагуль</a:t>
            </a:r>
            <a:endParaRPr lang="ru-RU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                </a:t>
            </a:r>
          </a:p>
        </p:txBody>
      </p:sp>
      <p:sp>
        <p:nvSpPr>
          <p:cNvPr id="6" name="CustomShape 5"/>
          <p:cNvSpPr txBox="1"/>
          <p:nvPr/>
        </p:nvSpPr>
        <p:spPr>
          <a:xfrm>
            <a:off x="3275856" y="2572544"/>
            <a:ext cx="5540544" cy="987496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0">
              <a:buNone/>
            </a:pPr>
            <a:r>
              <a:rPr lang="ru-RU" sz="12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Капитальный ремонт здания МБДОО «Детский сад «Ладушки» (ул. Матросова, 12)</a:t>
            </a:r>
            <a:endParaRPr lang="ru-RU" sz="12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Объем инвестиций – </a:t>
            </a:r>
            <a:r>
              <a:rPr lang="ru-RU" sz="12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42,2 </a:t>
            </a:r>
            <a:r>
              <a:rPr lang="ru-RU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млн. руб. </a:t>
            </a:r>
            <a:endParaRPr lang="ru-RU" sz="1200" b="0" i="0" u="none" strike="noStrike" kern="1200" spc="0" dirty="0" smtClean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1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(кроме того внебюджетные средства – 0,277 млн. </a:t>
            </a:r>
            <a:r>
              <a:rPr lang="ru-RU" sz="1100" b="0" i="0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руб</a:t>
            </a:r>
            <a:r>
              <a:rPr lang="ru-RU" sz="11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) 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Период </a:t>
            </a:r>
            <a:r>
              <a:rPr lang="ru-RU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реализации </a:t>
            </a:r>
            <a:r>
              <a:rPr lang="ru-RU" sz="12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–2023 г</a:t>
            </a:r>
            <a:r>
              <a:rPr lang="ru-RU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.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Готовность – </a:t>
            </a:r>
            <a:r>
              <a:rPr lang="ru-RU" sz="12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100 %</a:t>
            </a:r>
            <a:endParaRPr lang="ru-RU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Местоположение: </a:t>
            </a:r>
            <a:r>
              <a:rPr lang="ru-RU" sz="12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р.п. Лебяжье</a:t>
            </a:r>
            <a:endParaRPr lang="ru-RU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                </a:t>
            </a:r>
          </a:p>
        </p:txBody>
      </p:sp>
      <p:sp>
        <p:nvSpPr>
          <p:cNvPr id="7" name="CustomShape 6"/>
          <p:cNvSpPr txBox="1"/>
          <p:nvPr/>
        </p:nvSpPr>
        <p:spPr>
          <a:xfrm>
            <a:off x="3491880" y="3652664"/>
            <a:ext cx="5364120" cy="1188976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0">
              <a:buNone/>
            </a:pPr>
            <a:endParaRPr lang="ru-RU" sz="13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                </a:t>
            </a:r>
          </a:p>
        </p:txBody>
      </p:sp>
      <p:sp>
        <p:nvSpPr>
          <p:cNvPr id="10" name="CustomShape 21"/>
          <p:cNvSpPr/>
          <p:nvPr/>
        </p:nvSpPr>
        <p:spPr>
          <a:xfrm>
            <a:off x="397440" y="839879"/>
            <a:ext cx="8438400" cy="45720"/>
          </a:xfrm>
          <a:prstGeom prst="rect">
            <a:avLst/>
          </a:prstGeom>
          <a:solidFill>
            <a:srgbClr val="579D1C"/>
          </a:solidFill>
          <a:ln w="9360">
            <a:solidFill>
              <a:srgbClr val="579D1C"/>
            </a:solidFill>
            <a:prstDash val="solid"/>
          </a:ln>
        </p:spPr>
        <p:txBody>
          <a:bodyPr vert="horz" wrap="square" lIns="94680" tIns="49680" rIns="94680" bIns="49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23554" name="AutoShape 2" descr="blob:https://web.whatsapp.com/a01dddf6-fe58-49df-881a-d6549df6b9f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blob:https://web.whatsapp.com/a01dddf6-fe58-49df-881a-d6549df6b9f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58" name="AutoShape 2" descr="blob:https://web.whatsapp.com/e44fe072-948d-4ab3-82e3-f80098568d3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652664"/>
            <a:ext cx="2448272" cy="130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275856" y="3868688"/>
            <a:ext cx="54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buNone/>
            </a:pPr>
            <a:r>
              <a:rPr lang="ru-RU" sz="12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Сеть газораспределения</a:t>
            </a:r>
          </a:p>
          <a:p>
            <a:pPr lvl="0" hangingPunct="0">
              <a:buNone/>
            </a:pPr>
            <a:r>
              <a:rPr lang="ru-RU" sz="12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Объем инвестиций – 122,9 млн. руб.   </a:t>
            </a:r>
          </a:p>
          <a:p>
            <a:pPr lvl="0" algn="just" hangingPunct="0"/>
            <a:r>
              <a:rPr lang="ru-RU" sz="12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Период реализации –2023 - 2024 гг.</a:t>
            </a:r>
          </a:p>
          <a:p>
            <a:pPr lvl="0" algn="just" hangingPunct="0"/>
            <a:r>
              <a:rPr lang="ru-RU" sz="12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Готовность – 70 % </a:t>
            </a:r>
            <a:r>
              <a:rPr lang="ru-RU" sz="11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(протяженность – 39,1 км, выполнено отводов к 313 домовладениям)</a:t>
            </a:r>
          </a:p>
          <a:p>
            <a:pPr lvl="0" algn="just" hangingPunct="0"/>
            <a:r>
              <a:rPr lang="ru-RU" sz="12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Местоположение: р.п. Лебяжье</a:t>
            </a: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                </a:t>
            </a:r>
            <a:endParaRPr lang="ru-RU" sz="1300" dirty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988369"/>
            <a:ext cx="244827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284512"/>
            <a:ext cx="244827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398520" y="146520"/>
            <a:ext cx="8438400" cy="573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8DC1"/>
          </a:solidFill>
          <a:ln w="12600">
            <a:solidFill>
              <a:srgbClr val="3465A4"/>
            </a:solidFill>
            <a:prstDash val="solid"/>
          </a:ln>
        </p:spPr>
        <p:txBody>
          <a:bodyPr vert="horz" wrap="square" lIns="70560" tIns="35280" rIns="70560" bIns="352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300" b="1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rPr>
              <a:t>Мероприятия плана комплексного развития территории</a:t>
            </a:r>
          </a:p>
        </p:txBody>
      </p:sp>
      <p:sp>
        <p:nvSpPr>
          <p:cNvPr id="3" name="CustomShape 3"/>
          <p:cNvSpPr txBox="1"/>
          <p:nvPr/>
        </p:nvSpPr>
        <p:spPr>
          <a:xfrm>
            <a:off x="8492040" y="4773600"/>
            <a:ext cx="435959" cy="258480"/>
          </a:xfrm>
          <a:prstGeom prst="rect">
            <a:avLst/>
          </a:prstGeom>
          <a:noFill/>
          <a:ln>
            <a:noFill/>
          </a:ln>
        </p:spPr>
        <p:txBody>
          <a:bodyPr vert="horz" wrap="none" lIns="80280" tIns="40320" rIns="80280" bIns="4032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17</a:t>
            </a:r>
            <a:endParaRPr lang="ru-RU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5" name="CustomShape 4"/>
          <p:cNvSpPr txBox="1"/>
          <p:nvPr/>
        </p:nvSpPr>
        <p:spPr>
          <a:xfrm>
            <a:off x="3491880" y="3004592"/>
            <a:ext cx="5292120" cy="1512168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0">
              <a:buNone/>
            </a:pPr>
            <a:r>
              <a:rPr lang="ru-RU" sz="13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Государственная программа Курганской области «Формирование комфортной городской среды»</a:t>
            </a:r>
          </a:p>
          <a:p>
            <a:pPr lvl="0" hangingPunct="0">
              <a:buNone/>
            </a:pPr>
            <a:endParaRPr lang="ru-RU" sz="1400" b="1" dirty="0" smtClean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lvl="0" hangingPunct="0">
              <a:buNone/>
            </a:pPr>
            <a:r>
              <a:rPr lang="ru-RU" sz="13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Благоустройство территории «</a:t>
            </a:r>
            <a:r>
              <a:rPr lang="ru-RU" sz="1300" b="1" dirty="0" err="1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Скейтпарка</a:t>
            </a:r>
            <a:r>
              <a:rPr lang="ru-RU" sz="13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»</a:t>
            </a:r>
          </a:p>
          <a:p>
            <a:pPr lvl="0" hangingPunct="0">
              <a:buNone/>
            </a:pP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Объем </a:t>
            </a: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инвестиций – </a:t>
            </a:r>
            <a:r>
              <a:rPr lang="ru-RU" sz="1400" dirty="0" smtClean="0"/>
              <a:t> 6,2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</a:t>
            </a: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млн. руб.   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Период реализации – 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2023 </a:t>
            </a: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г.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Готовность – 100%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Местоположение: 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р.п. Лебяжье</a:t>
            </a:r>
            <a:endParaRPr lang="ru-RU" sz="13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                </a:t>
            </a:r>
          </a:p>
        </p:txBody>
      </p:sp>
      <p:sp>
        <p:nvSpPr>
          <p:cNvPr id="6" name="CustomShape 5"/>
          <p:cNvSpPr txBox="1"/>
          <p:nvPr/>
        </p:nvSpPr>
        <p:spPr>
          <a:xfrm>
            <a:off x="3491880" y="1060376"/>
            <a:ext cx="5324520" cy="1440160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0">
              <a:buNone/>
            </a:pPr>
            <a:r>
              <a:rPr lang="ru-RU" sz="13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Государственная программа РФ </a:t>
            </a:r>
          </a:p>
          <a:p>
            <a:pPr lvl="0" hangingPunct="0">
              <a:buNone/>
            </a:pPr>
            <a:r>
              <a:rPr lang="ru-RU" sz="13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«Модернизация первичного звена здравоохранения»</a:t>
            </a:r>
          </a:p>
          <a:p>
            <a:pPr lvl="0" hangingPunct="0">
              <a:buNone/>
            </a:pPr>
            <a:endParaRPr lang="ru-RU" sz="1400" b="1" dirty="0" smtClean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lvl="0" hangingPunct="0">
              <a:buNone/>
            </a:pPr>
            <a:r>
              <a:rPr lang="ru-RU" sz="13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Капитальный ремонт ГБУ "Межрайонная больница №2»</a:t>
            </a:r>
          </a:p>
          <a:p>
            <a:pPr lvl="0" hangingPunct="0">
              <a:buNone/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Объем инвестиций – 4,5 млн. руб.   </a:t>
            </a:r>
          </a:p>
          <a:p>
            <a:pPr lvl="0" algn="just" hangingPunct="0">
              <a:buNone/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Период реализации –2023 г.</a:t>
            </a:r>
          </a:p>
          <a:p>
            <a:pPr lvl="0" algn="just" hangingPunct="0">
              <a:buNone/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Готовность – 100 %</a:t>
            </a:r>
          </a:p>
          <a:p>
            <a:pPr lvl="0" algn="just" hangingPunct="0">
              <a:buNone/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Местоположение: </a:t>
            </a:r>
            <a:r>
              <a:rPr lang="ru-RU" sz="1300" dirty="0" err="1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р.п</a:t>
            </a: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Лебяжье</a:t>
            </a:r>
            <a:endParaRPr lang="ru-RU" sz="1300" dirty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7" name="CustomShape 6"/>
          <p:cNvSpPr txBox="1"/>
          <p:nvPr/>
        </p:nvSpPr>
        <p:spPr>
          <a:xfrm>
            <a:off x="3491880" y="3580656"/>
            <a:ext cx="5364120" cy="1260984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                </a:t>
            </a:r>
            <a:endParaRPr lang="ru-RU" sz="13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10" name="CustomShape 21"/>
          <p:cNvSpPr/>
          <p:nvPr/>
        </p:nvSpPr>
        <p:spPr>
          <a:xfrm>
            <a:off x="397440" y="839879"/>
            <a:ext cx="8438400" cy="45720"/>
          </a:xfrm>
          <a:prstGeom prst="rect">
            <a:avLst/>
          </a:prstGeom>
          <a:solidFill>
            <a:srgbClr val="579D1C"/>
          </a:solidFill>
          <a:ln w="9360">
            <a:solidFill>
              <a:srgbClr val="579D1C"/>
            </a:solidFill>
            <a:prstDash val="solid"/>
          </a:ln>
        </p:spPr>
        <p:txBody>
          <a:bodyPr vert="horz" wrap="square" lIns="94680" tIns="49680" rIns="94680" bIns="49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076600"/>
            <a:ext cx="244827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AutoShape 2" descr="blob:https://web.whatsapp.com/101b3e10-3a67-450b-a605-2d91f1fbbed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blob:https://web.whatsapp.com/101b3e10-3a67-450b-a605-2d91f1fbbed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5" descr="20221201_1202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132384"/>
            <a:ext cx="2448272" cy="15841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398520" y="146520"/>
            <a:ext cx="8438400" cy="573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8DC1"/>
          </a:solidFill>
          <a:ln w="12600">
            <a:solidFill>
              <a:srgbClr val="3465A4"/>
            </a:solidFill>
            <a:prstDash val="solid"/>
          </a:ln>
        </p:spPr>
        <p:txBody>
          <a:bodyPr vert="horz" wrap="square" lIns="70560" tIns="35280" rIns="70560" bIns="352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300" b="1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rPr>
              <a:t>Мероприятия плана комплексного развития территории</a:t>
            </a:r>
          </a:p>
        </p:txBody>
      </p:sp>
      <p:sp>
        <p:nvSpPr>
          <p:cNvPr id="3" name="CustomShape 3"/>
          <p:cNvSpPr txBox="1"/>
          <p:nvPr/>
        </p:nvSpPr>
        <p:spPr>
          <a:xfrm>
            <a:off x="8492040" y="4773600"/>
            <a:ext cx="435959" cy="258480"/>
          </a:xfrm>
          <a:prstGeom prst="rect">
            <a:avLst/>
          </a:prstGeom>
          <a:noFill/>
          <a:ln>
            <a:noFill/>
          </a:ln>
        </p:spPr>
        <p:txBody>
          <a:bodyPr vert="horz" wrap="none" lIns="80280" tIns="40320" rIns="80280" bIns="4032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18</a:t>
            </a:r>
            <a:endParaRPr lang="ru-RU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5" name="CustomShape 4"/>
          <p:cNvSpPr txBox="1"/>
          <p:nvPr/>
        </p:nvSpPr>
        <p:spPr>
          <a:xfrm>
            <a:off x="467544" y="950400"/>
            <a:ext cx="8316456" cy="1313640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                 </a:t>
            </a:r>
            <a:endParaRPr lang="ru-RU" sz="13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6" name="CustomShape 5"/>
          <p:cNvSpPr txBox="1"/>
          <p:nvPr/>
        </p:nvSpPr>
        <p:spPr>
          <a:xfrm>
            <a:off x="3491880" y="2246400"/>
            <a:ext cx="5324520" cy="1313640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0">
              <a:buNone/>
            </a:pPr>
            <a:endParaRPr lang="ru-RU" sz="13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                </a:t>
            </a:r>
          </a:p>
        </p:txBody>
      </p:sp>
      <p:sp>
        <p:nvSpPr>
          <p:cNvPr id="7" name="CustomShape 6"/>
          <p:cNvSpPr txBox="1"/>
          <p:nvPr/>
        </p:nvSpPr>
        <p:spPr>
          <a:xfrm>
            <a:off x="3491880" y="1780456"/>
            <a:ext cx="5364120" cy="1512168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0">
              <a:buNone/>
            </a:pPr>
            <a:r>
              <a:rPr lang="ru-RU" sz="12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Ремонт дорожного покрытия автомобильной дороги, расположенной по адресу: </a:t>
            </a:r>
          </a:p>
          <a:p>
            <a:pPr lvl="0" hangingPunct="0">
              <a:buNone/>
            </a:pPr>
            <a:r>
              <a:rPr lang="ru-RU" sz="12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д. </a:t>
            </a:r>
            <a:r>
              <a:rPr lang="ru-RU" sz="1200" b="1" dirty="0" err="1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Верхнеглубокое</a:t>
            </a:r>
            <a:r>
              <a:rPr lang="ru-RU" sz="12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, ул. Северная </a:t>
            </a:r>
            <a:r>
              <a:rPr lang="ru-RU" sz="12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(протяженность 0,84 км)</a:t>
            </a:r>
          </a:p>
          <a:p>
            <a:pPr lvl="0" hangingPunct="0">
              <a:buNone/>
            </a:pP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Объем </a:t>
            </a: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инвестиций – 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3,109 </a:t>
            </a: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млн. руб.   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Период реализации 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–2023 г</a:t>
            </a: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.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Готовность – 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100 %</a:t>
            </a:r>
            <a:endParaRPr lang="ru-RU" sz="13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Местоположение: </a:t>
            </a: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д. </a:t>
            </a:r>
            <a:r>
              <a:rPr lang="ru-RU" sz="1300" dirty="0" err="1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Верхнеглубокое</a:t>
            </a:r>
            <a:endParaRPr lang="ru-RU" sz="13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                </a:t>
            </a:r>
          </a:p>
        </p:txBody>
      </p:sp>
      <p:sp>
        <p:nvSpPr>
          <p:cNvPr id="10" name="CustomShape 21"/>
          <p:cNvSpPr/>
          <p:nvPr/>
        </p:nvSpPr>
        <p:spPr>
          <a:xfrm>
            <a:off x="397440" y="839879"/>
            <a:ext cx="8438400" cy="45720"/>
          </a:xfrm>
          <a:prstGeom prst="rect">
            <a:avLst/>
          </a:prstGeom>
          <a:solidFill>
            <a:srgbClr val="579D1C"/>
          </a:solidFill>
          <a:ln w="9360">
            <a:solidFill>
              <a:srgbClr val="579D1C"/>
            </a:solidFill>
            <a:prstDash val="solid"/>
          </a:ln>
        </p:spPr>
        <p:txBody>
          <a:bodyPr vert="horz" wrap="square" lIns="94680" tIns="49680" rIns="94680" bIns="49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15362" name="AutoShape 2" descr="blob:https://web.whatsapp.com/101b3e10-3a67-450b-a605-2d91f1fbbed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blob:https://web.whatsapp.com/101b3e10-3a67-450b-a605-2d91f1fbbed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95536" y="971676"/>
            <a:ext cx="842493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/>
                <a:ea typeface="Calibri" pitchFamily="34" charset="0"/>
                <a:cs typeface="Times New Roman" pitchFamily="18" charset="0"/>
              </a:rPr>
              <a:t>В 2023 году в рамках реализации Государственной программы Курганской области "Развитие автомобильных дорог" был осуществлен ремонт  5,4 км  дорожного покрытия автомобильных дорог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/>
                <a:ea typeface="Calibri" pitchFamily="34" charset="0"/>
                <a:cs typeface="Times New Roman" pitchFamily="18" charset="0"/>
              </a:rPr>
              <a:t> на сумму 18,681 млн. </a:t>
            </a:r>
            <a:r>
              <a:rPr kumimoji="0" lang="ru-RU" sz="14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/>
                <a:ea typeface="Calibri" pitchFamily="34" charset="0"/>
                <a:cs typeface="Times New Roman" pitchFamily="18" charset="0"/>
              </a:rPr>
              <a:t>руб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/>
                <a:ea typeface="Calibri" pitchFamily="34" charset="0"/>
                <a:cs typeface="Times New Roman" pitchFamily="18" charset="0"/>
              </a:rPr>
              <a:t>, из них </a:t>
            </a:r>
            <a:r>
              <a:rPr kumimoji="0" lang="ru-RU" sz="14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/>
                <a:ea typeface="Calibri" pitchFamily="34" charset="0"/>
                <a:cs typeface="Times New Roman" pitchFamily="18" charset="0"/>
              </a:rPr>
              <a:t>щебенение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/>
                <a:ea typeface="Calibri" pitchFamily="34" charset="0"/>
                <a:cs typeface="Times New Roman" pitchFamily="18" charset="0"/>
              </a:rPr>
              <a:t> – 5,4 км на сумму 18,681 млн. </a:t>
            </a:r>
            <a:r>
              <a:rPr kumimoji="0" lang="ru-RU" sz="14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/>
                <a:ea typeface="Calibri" pitchFamily="34" charset="0"/>
                <a:cs typeface="Times New Roman" pitchFamily="18" charset="0"/>
              </a:rPr>
              <a:t>руб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20230906_150849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508648"/>
            <a:ext cx="2448272" cy="129614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491880" y="3364631"/>
            <a:ext cx="5328592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buNone/>
            </a:pPr>
            <a:r>
              <a:rPr lang="ru-RU" sz="12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Ремонт дорожного покрытия автомобильной дороги, расположенной по адресу: </a:t>
            </a:r>
          </a:p>
          <a:p>
            <a:pPr lvl="0" hangingPunct="0">
              <a:buNone/>
            </a:pPr>
            <a:r>
              <a:rPr lang="ru-RU" sz="12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д. </a:t>
            </a:r>
            <a:r>
              <a:rPr lang="ru-RU" sz="1200" b="1" dirty="0" err="1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Верхнеглубокое</a:t>
            </a:r>
            <a:r>
              <a:rPr lang="ru-RU" sz="12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, ул. Молодежная </a:t>
            </a:r>
            <a:r>
              <a:rPr lang="ru-RU" sz="12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(протяженность 0,37 км)</a:t>
            </a:r>
            <a:endParaRPr lang="ru-RU" sz="1200" b="1" dirty="0" smtClean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lvl="0" hangingPunct="0">
              <a:buNone/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Объем инвестиций –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 1,387</a:t>
            </a: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млн. руб.   </a:t>
            </a:r>
          </a:p>
          <a:p>
            <a:pPr lvl="0" algn="just" hangingPunct="0"/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Период реализации – 2023 г.</a:t>
            </a:r>
          </a:p>
          <a:p>
            <a:pPr lvl="0" algn="just" hangingPunct="0"/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Готовность – 100%</a:t>
            </a:r>
          </a:p>
          <a:p>
            <a:pPr lvl="0" algn="just" hangingPunct="0"/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Местоположение: д. </a:t>
            </a:r>
            <a:r>
              <a:rPr lang="ru-RU" sz="1300" dirty="0" err="1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Верхнеглубокое</a:t>
            </a:r>
            <a:endParaRPr lang="ru-RU" sz="1300" dirty="0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852464"/>
            <a:ext cx="2448272" cy="139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398520" y="146520"/>
            <a:ext cx="8438400" cy="573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8DC1"/>
          </a:solidFill>
          <a:ln w="12600">
            <a:solidFill>
              <a:srgbClr val="3465A4"/>
            </a:solidFill>
            <a:prstDash val="solid"/>
          </a:ln>
        </p:spPr>
        <p:txBody>
          <a:bodyPr vert="horz" wrap="square" lIns="70560" tIns="35280" rIns="70560" bIns="352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300" b="1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rPr>
              <a:t>Мероприятия плана комплексного развития территории</a:t>
            </a:r>
          </a:p>
        </p:txBody>
      </p:sp>
      <p:sp>
        <p:nvSpPr>
          <p:cNvPr id="3" name="CustomShape 3"/>
          <p:cNvSpPr txBox="1"/>
          <p:nvPr/>
        </p:nvSpPr>
        <p:spPr>
          <a:xfrm>
            <a:off x="8492040" y="4773600"/>
            <a:ext cx="435959" cy="258480"/>
          </a:xfrm>
          <a:prstGeom prst="rect">
            <a:avLst/>
          </a:prstGeom>
          <a:noFill/>
          <a:ln>
            <a:noFill/>
          </a:ln>
        </p:spPr>
        <p:txBody>
          <a:bodyPr vert="horz" wrap="none" lIns="80280" tIns="40320" rIns="80280" bIns="4032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19</a:t>
            </a:r>
            <a:endParaRPr lang="ru-RU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5" name="CustomShape 4"/>
          <p:cNvSpPr txBox="1"/>
          <p:nvPr/>
        </p:nvSpPr>
        <p:spPr>
          <a:xfrm>
            <a:off x="3491880" y="844352"/>
            <a:ext cx="5292120" cy="1368152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0">
              <a:buNone/>
            </a:pPr>
            <a:endParaRPr lang="ru-RU" sz="13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                </a:t>
            </a:r>
          </a:p>
        </p:txBody>
      </p:sp>
      <p:sp>
        <p:nvSpPr>
          <p:cNvPr id="6" name="CustomShape 5"/>
          <p:cNvSpPr txBox="1"/>
          <p:nvPr/>
        </p:nvSpPr>
        <p:spPr>
          <a:xfrm>
            <a:off x="3491880" y="916360"/>
            <a:ext cx="5396528" cy="1368152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0">
              <a:buNone/>
            </a:pPr>
            <a:r>
              <a:rPr lang="ru-RU" sz="12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Ремонт дорожного покрытия автомобильной дороги, расположенной по адресу: </a:t>
            </a:r>
          </a:p>
          <a:p>
            <a:pPr lvl="0" hangingPunct="0">
              <a:buNone/>
            </a:pPr>
            <a:r>
              <a:rPr lang="ru-RU" sz="12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д. </a:t>
            </a:r>
            <a:r>
              <a:rPr lang="ru-RU" sz="1200" b="1" dirty="0" err="1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Верхнеглубокое</a:t>
            </a:r>
            <a:r>
              <a:rPr lang="ru-RU" sz="12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, ул. Восточная </a:t>
            </a:r>
            <a:r>
              <a:rPr lang="ru-RU" sz="12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(протяженность 0,46 км)</a:t>
            </a:r>
            <a:endParaRPr lang="ru-RU" sz="1200" b="1" dirty="0" smtClean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lvl="0" hangingPunct="0">
              <a:buNone/>
            </a:pP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Объем </a:t>
            </a: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инвестиций – 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1,561 </a:t>
            </a: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млн. руб.   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Период реализации 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– 2023 г</a:t>
            </a: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.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Готовность – 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100 %</a:t>
            </a:r>
            <a:endParaRPr lang="ru-RU" sz="13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Местоположение: д. </a:t>
            </a:r>
            <a:r>
              <a:rPr lang="ru-RU" sz="1300" b="0" i="0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Верхнеглубокое</a:t>
            </a:r>
            <a:endParaRPr lang="ru-RU" sz="13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                </a:t>
            </a:r>
          </a:p>
        </p:txBody>
      </p:sp>
      <p:sp>
        <p:nvSpPr>
          <p:cNvPr id="7" name="CustomShape 6"/>
          <p:cNvSpPr txBox="1"/>
          <p:nvPr/>
        </p:nvSpPr>
        <p:spPr>
          <a:xfrm>
            <a:off x="3491880" y="2284512"/>
            <a:ext cx="5364120" cy="1368152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0">
              <a:buNone/>
            </a:pPr>
            <a:r>
              <a:rPr lang="ru-RU" sz="12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Ремонт дорожного покрытия автомобильной дороги, расположенной по адресу: </a:t>
            </a:r>
          </a:p>
          <a:p>
            <a:pPr lvl="0" hangingPunct="0">
              <a:buNone/>
            </a:pPr>
            <a:r>
              <a:rPr lang="ru-RU" sz="12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д. </a:t>
            </a:r>
            <a:r>
              <a:rPr lang="ru-RU" sz="1200" b="1" dirty="0" err="1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Верхнеглубокое</a:t>
            </a:r>
            <a:r>
              <a:rPr lang="ru-RU" sz="12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, ул. Южная </a:t>
            </a:r>
            <a:r>
              <a:rPr lang="ru-RU" sz="12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(протяженность 0,4 км)</a:t>
            </a:r>
            <a:endParaRPr lang="ru-RU" sz="1200" b="1" dirty="0" smtClean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lvl="0" hangingPunct="0">
              <a:buNone/>
            </a:pP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Объем </a:t>
            </a: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инвестиций – </a:t>
            </a: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1,59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</a:t>
            </a: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млн. руб.   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Период реализации 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– 2023 г</a:t>
            </a: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.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Готовность – 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100</a:t>
            </a: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%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Местоположение: </a:t>
            </a: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д. </a:t>
            </a:r>
            <a:r>
              <a:rPr lang="ru-RU" sz="1300" dirty="0" err="1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Верхнеглубокое</a:t>
            </a:r>
            <a:endParaRPr lang="ru-RU" sz="13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                </a:t>
            </a:r>
          </a:p>
        </p:txBody>
      </p:sp>
      <p:sp>
        <p:nvSpPr>
          <p:cNvPr id="10" name="CustomShape 21"/>
          <p:cNvSpPr/>
          <p:nvPr/>
        </p:nvSpPr>
        <p:spPr>
          <a:xfrm>
            <a:off x="397440" y="839879"/>
            <a:ext cx="8438400" cy="45720"/>
          </a:xfrm>
          <a:prstGeom prst="rect">
            <a:avLst/>
          </a:prstGeom>
          <a:solidFill>
            <a:srgbClr val="579D1C"/>
          </a:solidFill>
          <a:ln w="9360">
            <a:solidFill>
              <a:srgbClr val="579D1C"/>
            </a:solidFill>
            <a:prstDash val="solid"/>
          </a:ln>
        </p:spPr>
        <p:txBody>
          <a:bodyPr vert="horz" wrap="square" lIns="94680" tIns="49680" rIns="94680" bIns="49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pic>
        <p:nvPicPr>
          <p:cNvPr id="97284" name="Picture 4" descr="20230906_1517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16360"/>
            <a:ext cx="2448271" cy="1296144"/>
          </a:xfrm>
          <a:prstGeom prst="rect">
            <a:avLst/>
          </a:prstGeom>
          <a:noFill/>
        </p:spPr>
      </p:pic>
      <p:pic>
        <p:nvPicPr>
          <p:cNvPr id="97286" name="Picture 6" descr="20230906_151458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284512"/>
            <a:ext cx="2448272" cy="1296144"/>
          </a:xfrm>
          <a:prstGeom prst="rect">
            <a:avLst/>
          </a:prstGeom>
          <a:noFill/>
        </p:spPr>
      </p:pic>
      <p:pic>
        <p:nvPicPr>
          <p:cNvPr id="11" name="Picture 2" descr="20230905_1214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724672"/>
            <a:ext cx="2448272" cy="129614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491880" y="3652664"/>
            <a:ext cx="53285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buNone/>
            </a:pPr>
            <a:r>
              <a:rPr lang="ru-RU" sz="12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Ремонт дорожного покрытия автомобильной дороги, расположенной по адресу: </a:t>
            </a:r>
          </a:p>
          <a:p>
            <a:pPr lvl="0" hangingPunct="0">
              <a:buNone/>
            </a:pPr>
            <a:r>
              <a:rPr lang="ru-RU" sz="12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р.п. Лебяжье, ул. Октябрьская </a:t>
            </a:r>
            <a:r>
              <a:rPr lang="ru-RU" sz="12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(протяженность1,36 км)</a:t>
            </a:r>
            <a:endParaRPr lang="ru-RU" sz="1200" b="1" dirty="0" smtClean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lvl="0" hangingPunct="0">
              <a:buNone/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Объем инвестиций – </a:t>
            </a:r>
            <a:r>
              <a:rPr lang="ru-RU" sz="1300" dirty="0" smtClean="0"/>
              <a:t> 5,44</a:t>
            </a: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млн. руб.   </a:t>
            </a:r>
          </a:p>
          <a:p>
            <a:pPr lvl="0" algn="just" hangingPunct="0"/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Период реализации – 2023 г.</a:t>
            </a:r>
          </a:p>
          <a:p>
            <a:pPr lvl="0" algn="just" hangingPunct="0"/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Готовность – 100%</a:t>
            </a:r>
          </a:p>
          <a:p>
            <a:pPr lvl="0" algn="just" hangingPunct="0"/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Местоположение: р.п. Лебяжье</a:t>
            </a:r>
            <a:endParaRPr lang="ru-RU" sz="13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32384"/>
            <a:ext cx="352839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stomShape 1"/>
          <p:cNvSpPr/>
          <p:nvPr/>
        </p:nvSpPr>
        <p:spPr>
          <a:xfrm>
            <a:off x="360000" y="145800"/>
            <a:ext cx="8475840" cy="607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8DC1"/>
          </a:solidFill>
          <a:ln w="9360">
            <a:solidFill>
              <a:srgbClr val="3465A4"/>
            </a:solidFill>
            <a:prstDash val="solid"/>
          </a:ln>
        </p:spPr>
        <p:txBody>
          <a:bodyPr vert="horz" wrap="square" lIns="63720" tIns="32040" rIns="63720" bIns="3204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300" b="1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DejaVu Sans" pitchFamily="2"/>
              </a:rPr>
              <a:t>Общая информация</a:t>
            </a:r>
          </a:p>
        </p:txBody>
      </p:sp>
      <p:sp>
        <p:nvSpPr>
          <p:cNvPr id="3" name="CustomShape 2"/>
          <p:cNvSpPr/>
          <p:nvPr/>
        </p:nvSpPr>
        <p:spPr>
          <a:xfrm>
            <a:off x="384120" y="832319"/>
            <a:ext cx="8460000" cy="43920"/>
          </a:xfrm>
          <a:prstGeom prst="rect">
            <a:avLst/>
          </a:prstGeom>
          <a:solidFill>
            <a:srgbClr val="579D1C"/>
          </a:solidFill>
          <a:ln w="9360">
            <a:solidFill>
              <a:srgbClr val="579D1C"/>
            </a:solidFill>
            <a:prstDash val="solid"/>
          </a:ln>
        </p:spPr>
        <p:txBody>
          <a:bodyPr vert="horz" wrap="square" lIns="94680" tIns="49680" rIns="94680" bIns="49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CustomShape 3"/>
          <p:cNvSpPr txBox="1"/>
          <p:nvPr/>
        </p:nvSpPr>
        <p:spPr>
          <a:xfrm>
            <a:off x="8424000" y="4654800"/>
            <a:ext cx="355320" cy="265320"/>
          </a:xfrm>
          <a:prstGeom prst="rect">
            <a:avLst/>
          </a:prstGeom>
          <a:noFill/>
          <a:ln>
            <a:noFill/>
          </a:ln>
        </p:spPr>
        <p:txBody>
          <a:bodyPr vert="horz" wrap="square" lIns="72720" tIns="47160" rIns="72720" bIns="3636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2</a:t>
            </a:r>
          </a:p>
        </p:txBody>
      </p:sp>
      <p:sp>
        <p:nvSpPr>
          <p:cNvPr id="5" name="CustomShape 4"/>
          <p:cNvSpPr txBox="1"/>
          <p:nvPr/>
        </p:nvSpPr>
        <p:spPr>
          <a:xfrm>
            <a:off x="3535560" y="1060376"/>
            <a:ext cx="5464440" cy="3667504"/>
          </a:xfrm>
          <a:prstGeom prst="rect">
            <a:avLst/>
          </a:prstGeom>
          <a:noFill/>
          <a:ln>
            <a:noFill/>
          </a:ln>
        </p:spPr>
        <p:txBody>
          <a:bodyPr vert="horz" wrap="square" lIns="74160" tIns="37080" rIns="74160" bIns="370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500" b="1" i="0" u="none" strike="noStrike" kern="1200" dirty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Площадь:</a:t>
            </a:r>
            <a:r>
              <a:rPr lang="ru-RU" sz="1500" b="0" i="0" u="none" strike="noStrike" kern="1200" dirty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 317 746 га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500" b="0" i="0" u="none" strike="noStrike" kern="1200" dirty="0">
              <a:ln>
                <a:noFill/>
              </a:ln>
              <a:latin typeface="Arial" pitchFamily="34" charset="0"/>
              <a:ea typeface="Microsoft YaHei" pitchFamily="2"/>
              <a:cs typeface="Arial" pitchFamily="34" charset="0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500" b="1" i="0" u="none" strike="noStrike" kern="1200" dirty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Население:</a:t>
            </a:r>
            <a:r>
              <a:rPr lang="ru-RU" sz="1500" b="0" i="0" u="none" strike="noStrike" kern="1200" dirty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 11 131 </a:t>
            </a:r>
            <a:r>
              <a:rPr lang="ru-RU" sz="1500" b="0" i="0" u="none" strike="noStrike" kern="1200" dirty="0" smtClean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человек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500" b="0" i="0" u="none" strike="noStrike" kern="1200" dirty="0" smtClean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(89,3 % к уровню 2022 года)</a:t>
            </a:r>
            <a:endParaRPr lang="ru-RU" sz="1500" b="0" i="0" u="none" strike="noStrike" kern="1200" dirty="0">
              <a:ln>
                <a:noFill/>
              </a:ln>
              <a:latin typeface="Arial" pitchFamily="34" charset="0"/>
              <a:ea typeface="Microsoft YaHei" pitchFamily="2"/>
              <a:cs typeface="Arial" pitchFamily="34" charset="0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500" b="0" i="0" u="none" strike="noStrike" kern="1200" dirty="0">
              <a:ln>
                <a:noFill/>
              </a:ln>
              <a:latin typeface="Arial" pitchFamily="34" charset="0"/>
              <a:ea typeface="Microsoft YaHei" pitchFamily="2"/>
              <a:cs typeface="Arial" pitchFamily="34" charset="0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500" b="1" i="0" u="none" strike="noStrike" kern="1200" dirty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Общий объем бюджета</a:t>
            </a:r>
            <a:r>
              <a:rPr lang="ru-RU" sz="1500" b="0" i="0" u="none" strike="noStrike" kern="1200" dirty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: </a:t>
            </a:r>
            <a:r>
              <a:rPr lang="ru-RU" sz="1500" b="0" i="0" u="none" strike="noStrike" kern="1200" dirty="0" smtClean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1 008,6 млн</a:t>
            </a:r>
            <a:r>
              <a:rPr lang="ru-RU" sz="1500" b="0" i="0" u="none" strike="noStrike" kern="1200" dirty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. рублей,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500" b="0" i="0" u="none" strike="noStrike" kern="1200" dirty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из них: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500" b="0" i="0" u="none" strike="noStrike" kern="1200" dirty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межбюджетные трансферты: </a:t>
            </a:r>
            <a:r>
              <a:rPr lang="ru-RU" sz="1500" b="0" i="0" u="none" strike="noStrike" kern="1200" dirty="0" smtClean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917,5 </a:t>
            </a:r>
            <a:r>
              <a:rPr lang="ru-RU" sz="1500" b="0" i="0" u="none" strike="noStrike" kern="1200" dirty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млн. рублей;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500" b="0" i="0" u="none" strike="noStrike" kern="1200" dirty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собственные доходы:  </a:t>
            </a:r>
            <a:r>
              <a:rPr lang="ru-RU" sz="1500" b="0" i="0" u="none" strike="noStrike" kern="1200" dirty="0" smtClean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91,1 </a:t>
            </a:r>
            <a:r>
              <a:rPr lang="ru-RU" sz="1500" b="0" i="0" u="none" strike="noStrike" kern="1200" dirty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млн. рублей.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500" b="0" i="0" u="none" strike="noStrike" kern="1200" dirty="0">
              <a:ln>
                <a:noFill/>
              </a:ln>
              <a:latin typeface="Arial" pitchFamily="34" charset="0"/>
              <a:ea typeface="Microsoft YaHei" pitchFamily="2"/>
              <a:cs typeface="Arial" pitchFamily="34" charset="0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500" b="1" i="0" u="none" strike="noStrike" kern="1200" dirty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Площадь сельскохозяйственных угодий</a:t>
            </a:r>
            <a:r>
              <a:rPr lang="ru-RU" sz="1500" b="0" i="0" u="none" strike="noStrike" kern="1200" dirty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: 208 959 га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500" dirty="0" smtClean="0">
                <a:latin typeface="Arial" pitchFamily="34" charset="0"/>
                <a:ea typeface="Microsoft YaHei" pitchFamily="2"/>
                <a:cs typeface="Arial" pitchFamily="34" charset="0"/>
              </a:rPr>
              <a:t>- </a:t>
            </a:r>
            <a:r>
              <a:rPr lang="ru-RU" sz="1500" b="0" i="0" u="none" strike="noStrike" kern="1200" dirty="0" smtClean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пашня </a:t>
            </a:r>
            <a:r>
              <a:rPr lang="ru-RU" sz="1500" b="0" i="0" u="none" strike="noStrike" kern="1200" dirty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– 138 381 га</a:t>
            </a:r>
            <a:r>
              <a:rPr lang="ru-RU" sz="1500" b="0" i="0" u="none" strike="noStrike" kern="1200" dirty="0" smtClean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,</a:t>
            </a:r>
            <a:endParaRPr lang="ru-RU" sz="1200" b="0" i="0" u="none" strike="noStrike" kern="1200" dirty="0">
              <a:ln>
                <a:noFill/>
              </a:ln>
              <a:latin typeface="Arial" pitchFamily="34" charset="0"/>
              <a:ea typeface="Microsoft YaHei" pitchFamily="2"/>
              <a:cs typeface="Arial" pitchFamily="34" charset="0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500" b="0" i="0" u="none" strike="noStrike" kern="1200" dirty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- пастбища – 40 533 га,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/>
            </a:pPr>
            <a:r>
              <a:rPr lang="ru-RU" sz="1500" b="0" i="0" u="none" strike="noStrike" kern="1200" dirty="0" smtClean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сенокосы </a:t>
            </a:r>
            <a:r>
              <a:rPr lang="ru-RU" sz="1500" b="0" i="0" u="none" strike="noStrike" kern="1200" dirty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– 20 005 га,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500" b="0" i="0" u="none" strike="noStrike" kern="1200" dirty="0" smtClean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- удельный вес используемых с/</a:t>
            </a:r>
            <a:r>
              <a:rPr lang="ru-RU" sz="1500" b="0" i="0" u="none" strike="noStrike" kern="1200" dirty="0" err="1" smtClean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х</a:t>
            </a:r>
            <a:r>
              <a:rPr lang="ru-RU" sz="1500" b="0" i="0" u="none" strike="noStrike" kern="1200" dirty="0" smtClean="0">
                <a:ln>
                  <a:noFill/>
                </a:ln>
                <a:latin typeface="Arial" pitchFamily="34" charset="0"/>
                <a:ea typeface="Microsoft YaHei" pitchFamily="2"/>
                <a:cs typeface="Arial" pitchFamily="34" charset="0"/>
              </a:rPr>
              <a:t> угодий (пашни), % от их общей площади (пашни):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/>
            </a:pPr>
            <a:r>
              <a:rPr lang="ru-RU" sz="1500" dirty="0" smtClean="0">
                <a:latin typeface="Arial" pitchFamily="34" charset="0"/>
                <a:ea typeface="Microsoft YaHei" pitchFamily="2"/>
                <a:cs typeface="Arial" pitchFamily="34" charset="0"/>
              </a:rPr>
              <a:t>2021 год – 70,5 %, 2022 год – 77,2 %, 2023 год – 79,0 %</a:t>
            </a:r>
            <a:endParaRPr lang="ru-RU" sz="1500" b="0" i="0" u="none" strike="noStrike" kern="1200" dirty="0" smtClean="0">
              <a:ln>
                <a:noFill/>
              </a:ln>
              <a:latin typeface="Arial" pitchFamily="34" charset="0"/>
              <a:ea typeface="Microsoft YaHei" pitchFamily="2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398520" y="146520"/>
            <a:ext cx="8438400" cy="573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8DC1"/>
          </a:solidFill>
          <a:ln w="12600">
            <a:solidFill>
              <a:srgbClr val="3465A4"/>
            </a:solidFill>
            <a:prstDash val="solid"/>
          </a:ln>
        </p:spPr>
        <p:txBody>
          <a:bodyPr vert="horz" wrap="square" lIns="70560" tIns="35280" rIns="70560" bIns="352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300" b="1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rPr>
              <a:t>Мероприятия плана комплексного развития территории</a:t>
            </a:r>
          </a:p>
        </p:txBody>
      </p:sp>
      <p:sp>
        <p:nvSpPr>
          <p:cNvPr id="3" name="CustomShape 3"/>
          <p:cNvSpPr txBox="1"/>
          <p:nvPr/>
        </p:nvSpPr>
        <p:spPr>
          <a:xfrm>
            <a:off x="8492040" y="4773600"/>
            <a:ext cx="435959" cy="258480"/>
          </a:xfrm>
          <a:prstGeom prst="rect">
            <a:avLst/>
          </a:prstGeom>
          <a:noFill/>
          <a:ln>
            <a:noFill/>
          </a:ln>
        </p:spPr>
        <p:txBody>
          <a:bodyPr vert="horz" wrap="none" lIns="80280" tIns="40320" rIns="80280" bIns="4032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20</a:t>
            </a:r>
            <a:endParaRPr lang="ru-RU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5" name="CustomShape 4"/>
          <p:cNvSpPr txBox="1"/>
          <p:nvPr/>
        </p:nvSpPr>
        <p:spPr>
          <a:xfrm>
            <a:off x="3491880" y="916360"/>
            <a:ext cx="5292120" cy="1347680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                </a:t>
            </a:r>
            <a:endParaRPr lang="ru-RU" sz="13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6" name="CustomShape 5"/>
          <p:cNvSpPr txBox="1"/>
          <p:nvPr/>
        </p:nvSpPr>
        <p:spPr>
          <a:xfrm>
            <a:off x="3491880" y="1348408"/>
            <a:ext cx="5324520" cy="1440160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0">
              <a:buNone/>
            </a:pPr>
            <a:r>
              <a:rPr lang="ru-RU" sz="12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Ремонт дорожного покрытия автомобильной дороги, расположенной по адресу: </a:t>
            </a:r>
          </a:p>
          <a:p>
            <a:pPr lvl="0" hangingPunct="0">
              <a:buNone/>
            </a:pPr>
            <a:r>
              <a:rPr lang="ru-RU" sz="12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с. </a:t>
            </a:r>
            <a:r>
              <a:rPr lang="ru-RU" sz="1200" b="1" dirty="0" err="1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Черемушки</a:t>
            </a:r>
            <a:r>
              <a:rPr lang="ru-RU" sz="12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, ул. Промышленная </a:t>
            </a:r>
            <a:r>
              <a:rPr lang="ru-RU" sz="12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(протяженность 0,55 км)</a:t>
            </a:r>
            <a:endParaRPr lang="ru-RU" sz="1200" b="1" dirty="0" smtClean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lvl="0" hangingPunct="0">
              <a:buNone/>
            </a:pP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Объем </a:t>
            </a: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инвестиций – 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1,76 </a:t>
            </a: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млн. руб.   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Период реализации 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–2023 г</a:t>
            </a: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.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Готовность – 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100 %</a:t>
            </a:r>
            <a:endParaRPr lang="ru-RU" sz="13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Местоположение: 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с. </a:t>
            </a:r>
            <a:r>
              <a:rPr lang="ru-RU" sz="1300" b="0" i="0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Черемушки</a:t>
            </a:r>
            <a:endParaRPr lang="ru-RU" sz="13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                </a:t>
            </a:r>
          </a:p>
        </p:txBody>
      </p:sp>
      <p:sp>
        <p:nvSpPr>
          <p:cNvPr id="7" name="CustomShape 6"/>
          <p:cNvSpPr txBox="1"/>
          <p:nvPr/>
        </p:nvSpPr>
        <p:spPr>
          <a:xfrm>
            <a:off x="3491880" y="3292624"/>
            <a:ext cx="5364120" cy="1368152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0">
              <a:buNone/>
            </a:pPr>
            <a:r>
              <a:rPr lang="ru-RU" sz="12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Ремонт дорожного покрытия автомобильной дороги, расположенной по адресу:</a:t>
            </a:r>
          </a:p>
          <a:p>
            <a:pPr lvl="0" hangingPunct="0">
              <a:buNone/>
            </a:pPr>
            <a:r>
              <a:rPr lang="ru-RU" sz="12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с. Головное, ул. 8 Марта </a:t>
            </a:r>
            <a:r>
              <a:rPr lang="ru-RU" sz="12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(протяженность 1,37 км)</a:t>
            </a:r>
            <a:endParaRPr lang="ru-RU" sz="1200" b="1" dirty="0" smtClean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lvl="0" hangingPunct="0">
              <a:buNone/>
            </a:pP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Объем </a:t>
            </a: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инвестиций – 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3,834 </a:t>
            </a: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млн. руб.   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Период реализации 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–2023 г</a:t>
            </a: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.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Готовность – </a:t>
            </a: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100 %</a:t>
            </a:r>
            <a:endParaRPr lang="ru-RU" sz="13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Местоположение: </a:t>
            </a: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с. Головное</a:t>
            </a:r>
            <a:endParaRPr lang="ru-RU" sz="13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                </a:t>
            </a:r>
          </a:p>
        </p:txBody>
      </p:sp>
      <p:sp>
        <p:nvSpPr>
          <p:cNvPr id="10" name="CustomShape 21"/>
          <p:cNvSpPr/>
          <p:nvPr/>
        </p:nvSpPr>
        <p:spPr>
          <a:xfrm>
            <a:off x="397440" y="839879"/>
            <a:ext cx="8438400" cy="45720"/>
          </a:xfrm>
          <a:prstGeom prst="rect">
            <a:avLst/>
          </a:prstGeom>
          <a:solidFill>
            <a:srgbClr val="579D1C"/>
          </a:solidFill>
          <a:ln w="9360">
            <a:solidFill>
              <a:srgbClr val="579D1C"/>
            </a:solidFill>
            <a:prstDash val="solid"/>
          </a:ln>
        </p:spPr>
        <p:txBody>
          <a:bodyPr vert="horz" wrap="square" lIns="94680" tIns="49680" rIns="94680" bIns="49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pic>
        <p:nvPicPr>
          <p:cNvPr id="102408" name="Picture 8" descr="https://razvitie.kurganobl.ru/uploads/municipal_program_events/31027/gvDUKwBW-8vuZRj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292624"/>
            <a:ext cx="2448272" cy="1224136"/>
          </a:xfrm>
          <a:prstGeom prst="rect">
            <a:avLst/>
          </a:prstGeom>
          <a:noFill/>
        </p:spPr>
      </p:pic>
      <p:pic>
        <p:nvPicPr>
          <p:cNvPr id="17410" name="Picture 2" descr="https://razvitie.kurganobl.ru/uploads/municipal_program_events/30129/w1WZOKWhIeazQa8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20416"/>
            <a:ext cx="2448272" cy="122413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398520" y="146520"/>
            <a:ext cx="8438400" cy="573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8DC1"/>
          </a:solidFill>
          <a:ln w="12600">
            <a:solidFill>
              <a:srgbClr val="3465A4"/>
            </a:solidFill>
            <a:prstDash val="solid"/>
          </a:ln>
        </p:spPr>
        <p:txBody>
          <a:bodyPr vert="horz" wrap="square" lIns="70560" tIns="35280" rIns="70560" bIns="352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300" b="1" i="0" u="none" strike="noStrike" kern="1200" spc="0" dirty="0" smtClean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rPr>
              <a:t>Мероприятия плана комплексного развития территории</a:t>
            </a:r>
            <a:endParaRPr lang="ru-RU" sz="2300" b="1" i="0" u="none" strike="noStrike" kern="1200" spc="0" dirty="0">
              <a:ln>
                <a:noFill/>
              </a:ln>
              <a:solidFill>
                <a:srgbClr val="FFFFFF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CustomShape 3"/>
          <p:cNvSpPr txBox="1"/>
          <p:nvPr/>
        </p:nvSpPr>
        <p:spPr>
          <a:xfrm>
            <a:off x="8492040" y="4773600"/>
            <a:ext cx="435959" cy="258480"/>
          </a:xfrm>
          <a:prstGeom prst="rect">
            <a:avLst/>
          </a:prstGeom>
          <a:noFill/>
          <a:ln>
            <a:noFill/>
          </a:ln>
        </p:spPr>
        <p:txBody>
          <a:bodyPr vert="horz" wrap="none" lIns="80280" tIns="40320" rIns="80280" bIns="4032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21</a:t>
            </a:r>
            <a:endParaRPr lang="ru-RU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5" name="CustomShape 4"/>
          <p:cNvSpPr txBox="1"/>
          <p:nvPr/>
        </p:nvSpPr>
        <p:spPr>
          <a:xfrm>
            <a:off x="3491880" y="916360"/>
            <a:ext cx="5292120" cy="1347680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НП «Безопасные качественные дороги»</a:t>
            </a:r>
          </a:p>
          <a:p>
            <a:pPr lvl="0" hangingPunct="0">
              <a:buNone/>
            </a:pPr>
            <a:endParaRPr lang="ru-RU" sz="1100" b="1" dirty="0" smtClean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lvl="0" hangingPunct="0">
              <a:buNone/>
            </a:pPr>
            <a:r>
              <a:rPr lang="ru-RU" sz="11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Выполнение работ по капитальному ремонту трубы на км 12+555 автомобильной дороги Лебяжье - Мокроусово - Щигры - граница Тюменской области </a:t>
            </a:r>
            <a:r>
              <a:rPr lang="ru-RU" sz="11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(протяженность 2,832 км)</a:t>
            </a:r>
            <a:endParaRPr lang="ru-RU" sz="1100" b="1" dirty="0" smtClean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lvl="0" hangingPunct="0">
              <a:buNone/>
            </a:pPr>
            <a:r>
              <a:rPr lang="ru-RU" sz="11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Объем </a:t>
            </a:r>
            <a:r>
              <a:rPr lang="ru-RU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инвестиций – </a:t>
            </a:r>
            <a:r>
              <a:rPr lang="ru-RU" sz="1100" dirty="0" smtClean="0"/>
              <a:t> 81,4</a:t>
            </a:r>
            <a:r>
              <a:rPr lang="ru-RU" sz="11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</a:t>
            </a:r>
            <a:r>
              <a:rPr lang="ru-RU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млн. руб.   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Период реализации – </a:t>
            </a:r>
            <a:r>
              <a:rPr lang="ru-RU" sz="11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2023 - 2024 гг</a:t>
            </a:r>
            <a:r>
              <a:rPr lang="ru-RU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.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Готовность – </a:t>
            </a:r>
            <a:r>
              <a:rPr lang="ru-RU" sz="11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25 %</a:t>
            </a:r>
            <a:endParaRPr lang="ru-RU" sz="11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Местоположение: </a:t>
            </a:r>
            <a:r>
              <a:rPr lang="ru-RU" sz="1100" b="0" i="0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Лебяжьевский</a:t>
            </a:r>
            <a:r>
              <a:rPr lang="ru-RU" sz="11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МО</a:t>
            </a:r>
            <a:endParaRPr lang="ru-RU" sz="11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                </a:t>
            </a:r>
          </a:p>
        </p:txBody>
      </p:sp>
      <p:sp>
        <p:nvSpPr>
          <p:cNvPr id="6" name="CustomShape 5"/>
          <p:cNvSpPr txBox="1"/>
          <p:nvPr/>
        </p:nvSpPr>
        <p:spPr>
          <a:xfrm>
            <a:off x="3491880" y="2500536"/>
            <a:ext cx="5324520" cy="1080120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0">
              <a:buNone/>
            </a:pPr>
            <a:r>
              <a:rPr lang="ru-RU" sz="13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Модернизация систем коммунальной инфраструктуры</a:t>
            </a:r>
          </a:p>
          <a:p>
            <a:pPr lvl="0" hangingPunct="0">
              <a:buNone/>
            </a:pPr>
            <a:endParaRPr lang="ru-RU" sz="1100" b="1" dirty="0" smtClean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lvl="0" hangingPunct="0">
              <a:buNone/>
            </a:pPr>
            <a:r>
              <a:rPr lang="ru-RU" sz="11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Капитальный ремонт водопроводных сетей р.п. Лебяжье</a:t>
            </a:r>
          </a:p>
          <a:p>
            <a:pPr lvl="0" hangingPunct="0">
              <a:buNone/>
            </a:pPr>
            <a:r>
              <a:rPr lang="ru-RU" sz="11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Объем </a:t>
            </a:r>
            <a:r>
              <a:rPr lang="ru-RU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инвестиций – </a:t>
            </a:r>
            <a:r>
              <a:rPr lang="ru-RU" sz="11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23,1 </a:t>
            </a:r>
            <a:r>
              <a:rPr lang="ru-RU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млн. руб.   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Период реализации </a:t>
            </a:r>
            <a:r>
              <a:rPr lang="ru-RU" sz="11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–2023 - 2024 гг</a:t>
            </a:r>
            <a:r>
              <a:rPr lang="ru-RU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.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Готовность – </a:t>
            </a:r>
            <a:r>
              <a:rPr lang="ru-RU" sz="11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25</a:t>
            </a:r>
            <a:r>
              <a:rPr lang="ru-RU" sz="11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%</a:t>
            </a:r>
            <a:endParaRPr lang="ru-RU" sz="11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Местоположение: </a:t>
            </a:r>
            <a:r>
              <a:rPr lang="ru-RU" sz="11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р.п. Лебяжье</a:t>
            </a:r>
            <a:endParaRPr lang="ru-RU" sz="11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                </a:t>
            </a:r>
          </a:p>
        </p:txBody>
      </p:sp>
      <p:sp>
        <p:nvSpPr>
          <p:cNvPr id="7" name="CustomShape 6"/>
          <p:cNvSpPr txBox="1"/>
          <p:nvPr/>
        </p:nvSpPr>
        <p:spPr>
          <a:xfrm>
            <a:off x="3491880" y="3652664"/>
            <a:ext cx="5364120" cy="1188976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                </a:t>
            </a:r>
            <a:endParaRPr lang="ru-RU" sz="13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10" name="CustomShape 21"/>
          <p:cNvSpPr/>
          <p:nvPr/>
        </p:nvSpPr>
        <p:spPr>
          <a:xfrm>
            <a:off x="397440" y="839879"/>
            <a:ext cx="8438400" cy="45720"/>
          </a:xfrm>
          <a:prstGeom prst="rect">
            <a:avLst/>
          </a:prstGeom>
          <a:solidFill>
            <a:srgbClr val="579D1C"/>
          </a:solidFill>
          <a:ln w="9360">
            <a:solidFill>
              <a:srgbClr val="579D1C"/>
            </a:solidFill>
            <a:prstDash val="solid"/>
          </a:ln>
        </p:spPr>
        <p:txBody>
          <a:bodyPr vert="horz" wrap="square" lIns="94680" tIns="49680" rIns="94680" bIns="49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pic>
        <p:nvPicPr>
          <p:cNvPr id="100354" name="Picture 2" descr="DSCN76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060376"/>
            <a:ext cx="2448272" cy="1244588"/>
          </a:xfrm>
          <a:prstGeom prst="rect">
            <a:avLst/>
          </a:prstGeom>
          <a:noFill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500536"/>
            <a:ext cx="244827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491880" y="3796680"/>
            <a:ext cx="51125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buNone/>
            </a:pPr>
            <a:r>
              <a:rPr lang="ru-RU" sz="11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Приобретение паровых котлов для котельных</a:t>
            </a:r>
          </a:p>
          <a:p>
            <a:pPr lvl="0" hangingPunct="0">
              <a:buNone/>
            </a:pPr>
            <a:r>
              <a:rPr lang="ru-RU" sz="11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МУП «</a:t>
            </a:r>
            <a:r>
              <a:rPr lang="ru-RU" sz="1100" b="1" dirty="0" err="1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Теплотранс</a:t>
            </a:r>
            <a:r>
              <a:rPr lang="ru-RU" sz="11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»</a:t>
            </a:r>
          </a:p>
          <a:p>
            <a:pPr lvl="0" hangingPunct="0">
              <a:buNone/>
            </a:pPr>
            <a:r>
              <a:rPr lang="ru-RU" sz="11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Объем инвестиций – 6,7 млн. руб.   </a:t>
            </a:r>
          </a:p>
          <a:p>
            <a:pPr lvl="0" algn="just" hangingPunct="0"/>
            <a:r>
              <a:rPr lang="ru-RU" sz="11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Период реализации –2023 г.</a:t>
            </a:r>
          </a:p>
          <a:p>
            <a:pPr lvl="0" algn="just" hangingPunct="0"/>
            <a:r>
              <a:rPr lang="ru-RU" sz="11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Готовность – 100 %</a:t>
            </a:r>
          </a:p>
          <a:p>
            <a:pPr lvl="0" algn="just" hangingPunct="0"/>
            <a:r>
              <a:rPr lang="ru-RU" sz="11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Местоположение: </a:t>
            </a:r>
            <a:r>
              <a:rPr lang="ru-RU" sz="1100" dirty="0" err="1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Лебяжьевский</a:t>
            </a:r>
            <a:r>
              <a:rPr lang="ru-RU" sz="11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МО</a:t>
            </a:r>
          </a:p>
          <a:p>
            <a:pPr lvl="0" algn="just" hangingPunct="0"/>
            <a:r>
              <a:rPr lang="ru-RU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                </a:t>
            </a:r>
            <a:endParaRPr lang="ru-RU" dirty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796680"/>
            <a:ext cx="2448272" cy="120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/>
          <p:cNvSpPr txBox="1"/>
          <p:nvPr/>
        </p:nvSpPr>
        <p:spPr>
          <a:xfrm>
            <a:off x="8492040" y="4773600"/>
            <a:ext cx="435959" cy="258480"/>
          </a:xfrm>
          <a:prstGeom prst="rect">
            <a:avLst/>
          </a:prstGeom>
          <a:noFill/>
          <a:ln>
            <a:noFill/>
          </a:ln>
        </p:spPr>
        <p:txBody>
          <a:bodyPr vert="horz" wrap="none" lIns="80280" tIns="40320" rIns="80280" bIns="4032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22</a:t>
            </a:r>
            <a:endParaRPr lang="ru-RU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7" name="CustomShape 6"/>
          <p:cNvSpPr txBox="1"/>
          <p:nvPr/>
        </p:nvSpPr>
        <p:spPr>
          <a:xfrm>
            <a:off x="3491880" y="3652664"/>
            <a:ext cx="5364120" cy="1188976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                </a:t>
            </a:r>
            <a:endParaRPr lang="ru-RU" sz="13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03648" y="1132384"/>
            <a:ext cx="6624736" cy="216024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5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СПАСИБО </a:t>
            </a:r>
            <a:r>
              <a:rPr lang="ru-RU" sz="4400" smtClean="0"/>
              <a:t>ЗА </a:t>
            </a:r>
            <a:r>
              <a:rPr lang="ru-RU" sz="4400" smtClean="0"/>
              <a:t>ВНИМАНИЕ</a:t>
            </a:r>
            <a:endParaRPr lang="ru-RU" sz="4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4270754985"/>
              </p:ext>
            </p:extLst>
          </p:nvPr>
        </p:nvGraphicFramePr>
        <p:xfrm>
          <a:off x="2195736" y="2197100"/>
          <a:ext cx="4191000" cy="217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2286000" y="1181100"/>
            <a:ext cx="457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917493 тыс. руб.</a:t>
            </a:r>
          </a:p>
        </p:txBody>
      </p:sp>
      <p:sp>
        <p:nvSpPr>
          <p:cNvPr id="98310" name="Rectangle 8"/>
          <p:cNvSpPr>
            <a:spLocks noChangeArrowheads="1"/>
          </p:cNvSpPr>
          <p:nvPr/>
        </p:nvSpPr>
        <p:spPr bwMode="auto">
          <a:xfrm rot="10786994" flipV="1">
            <a:off x="265424" y="1634372"/>
            <a:ext cx="3105150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 u="sng" dirty="0">
              <a:solidFill>
                <a:srgbClr val="984807"/>
              </a:solidFill>
            </a:endParaRPr>
          </a:p>
          <a:p>
            <a:r>
              <a:rPr lang="ru-RU" sz="1400" b="1" dirty="0">
                <a:solidFill>
                  <a:srgbClr val="000000"/>
                </a:solidFill>
              </a:rPr>
              <a:t>-налоговые доходы</a:t>
            </a:r>
            <a:r>
              <a:rPr lang="ru-RU" sz="1400" b="1" dirty="0"/>
              <a:t>–  76411</a:t>
            </a:r>
            <a:r>
              <a:rPr lang="ru-RU" sz="1400" b="1" u="sng" dirty="0"/>
              <a:t> тыс. руб.</a:t>
            </a:r>
            <a:r>
              <a:rPr lang="en-US" sz="1400" b="1" u="sng" dirty="0"/>
              <a:t>;</a:t>
            </a:r>
            <a:endParaRPr lang="ru-RU" sz="1400" b="1" u="sng" dirty="0"/>
          </a:p>
          <a:p>
            <a:r>
              <a:rPr lang="ru-RU" sz="1400" b="1" dirty="0"/>
              <a:t> </a:t>
            </a:r>
            <a:endParaRPr lang="ru-RU" sz="1400" b="1" u="sng" dirty="0"/>
          </a:p>
          <a:p>
            <a:r>
              <a:rPr lang="ru-RU" sz="1400" b="1" dirty="0"/>
              <a:t>-неналоговые доходы– 13864 </a:t>
            </a:r>
            <a:r>
              <a:rPr lang="ru-RU" sz="1400" b="1" u="sng" dirty="0"/>
              <a:t>тыс. руб.</a:t>
            </a:r>
            <a:r>
              <a:rPr lang="en-US" sz="1400" b="1" u="sng" dirty="0"/>
              <a:t>; </a:t>
            </a:r>
          </a:p>
          <a:p>
            <a:endParaRPr lang="ru-RU" sz="1400" b="1" dirty="0"/>
          </a:p>
          <a:p>
            <a:r>
              <a:rPr lang="ru-RU" sz="1400" b="1" dirty="0"/>
              <a:t>-прочие безвозмездные поступления–790 </a:t>
            </a:r>
            <a:r>
              <a:rPr lang="ru-RU" sz="1400" b="1" u="sng" dirty="0"/>
              <a:t>тыс. руб.</a:t>
            </a:r>
            <a:endParaRPr lang="ru-RU" sz="1400" b="1" dirty="0"/>
          </a:p>
          <a:p>
            <a:pPr>
              <a:spcBef>
                <a:spcPct val="50000"/>
              </a:spcBef>
            </a:pPr>
            <a:endParaRPr lang="ru-RU" sz="14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8312" name="Rectangle 10"/>
          <p:cNvSpPr>
            <a:spLocks noChangeArrowheads="1"/>
          </p:cNvSpPr>
          <p:nvPr/>
        </p:nvSpPr>
        <p:spPr bwMode="auto">
          <a:xfrm>
            <a:off x="5940425" y="1654175"/>
            <a:ext cx="30956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200" b="1">
                <a:solidFill>
                  <a:srgbClr val="000000"/>
                </a:solidFill>
              </a:rPr>
              <a:t>В 2023 году из областного бюджета  перечислены</a:t>
            </a:r>
            <a:r>
              <a:rPr lang="en-US" altLang="ru-RU" sz="1200" b="1">
                <a:solidFill>
                  <a:srgbClr val="000000"/>
                </a:solidFill>
              </a:rPr>
              <a:t>:</a:t>
            </a:r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98313" name="Rectangle 11"/>
          <p:cNvSpPr>
            <a:spLocks noChangeArrowheads="1"/>
          </p:cNvSpPr>
          <p:nvPr/>
        </p:nvSpPr>
        <p:spPr bwMode="auto">
          <a:xfrm>
            <a:off x="6011863" y="2032000"/>
            <a:ext cx="3132137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rgbClr val="000000"/>
                </a:solidFill>
              </a:rPr>
              <a:t>ДОТАЦИИ</a:t>
            </a:r>
            <a:r>
              <a:rPr lang="ru-RU" sz="1200">
                <a:solidFill>
                  <a:srgbClr val="000000"/>
                </a:solidFill>
              </a:rPr>
              <a:t> 309278 </a:t>
            </a:r>
            <a:r>
              <a:rPr lang="ru-RU" sz="1200" b="1" u="sng"/>
              <a:t>тыс. руб.</a:t>
            </a:r>
          </a:p>
          <a:p>
            <a:r>
              <a:rPr lang="ru-RU" sz="1100" b="1">
                <a:solidFill>
                  <a:srgbClr val="000000"/>
                </a:solidFill>
              </a:rPr>
              <a:t>На выравнивание бюджетной обеспеченности субъектов РФ и на обеспечение сбалансированности бюджетов</a:t>
            </a:r>
          </a:p>
        </p:txBody>
      </p:sp>
      <p:sp>
        <p:nvSpPr>
          <p:cNvPr id="98314" name="Rectangle 12"/>
          <p:cNvSpPr>
            <a:spLocks noChangeArrowheads="1"/>
          </p:cNvSpPr>
          <p:nvPr/>
        </p:nvSpPr>
        <p:spPr bwMode="auto">
          <a:xfrm>
            <a:off x="6011863" y="2843213"/>
            <a:ext cx="295275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rgbClr val="000000"/>
                </a:solidFill>
              </a:rPr>
              <a:t>СУБСИДИИ</a:t>
            </a:r>
            <a:r>
              <a:rPr lang="ru-RU" sz="1200">
                <a:solidFill>
                  <a:srgbClr val="000000"/>
                </a:solidFill>
              </a:rPr>
              <a:t>     423258 </a:t>
            </a:r>
            <a:r>
              <a:rPr lang="ru-RU" sz="1200" b="1" u="sng"/>
              <a:t>тыс. руб.</a:t>
            </a:r>
          </a:p>
        </p:txBody>
      </p:sp>
      <p:sp>
        <p:nvSpPr>
          <p:cNvPr id="98315" name="Rectangle 13"/>
          <p:cNvSpPr>
            <a:spLocks noChangeArrowheads="1"/>
          </p:cNvSpPr>
          <p:nvPr/>
        </p:nvSpPr>
        <p:spPr bwMode="auto">
          <a:xfrm>
            <a:off x="6010275" y="3286125"/>
            <a:ext cx="3135313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rgbClr val="000000"/>
                </a:solidFill>
              </a:rPr>
              <a:t>СУБВЕНЦИИ</a:t>
            </a:r>
            <a:r>
              <a:rPr lang="ru-RU" sz="1200">
                <a:solidFill>
                  <a:srgbClr val="000000"/>
                </a:solidFill>
              </a:rPr>
              <a:t>      173172  </a:t>
            </a:r>
            <a:r>
              <a:rPr lang="ru-RU" sz="1200" b="1" u="sng"/>
              <a:t>тыс. руб.</a:t>
            </a:r>
          </a:p>
        </p:txBody>
      </p:sp>
      <p:sp>
        <p:nvSpPr>
          <p:cNvPr id="98316" name="Rectangle 16"/>
          <p:cNvSpPr>
            <a:spLocks noChangeArrowheads="1"/>
          </p:cNvSpPr>
          <p:nvPr/>
        </p:nvSpPr>
        <p:spPr bwMode="auto">
          <a:xfrm>
            <a:off x="6011863" y="3717925"/>
            <a:ext cx="288131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200" b="1"/>
              <a:t>ИНЫЕ МЕЖБЮДЖЕТНЫЕ ТРАНСФЕРТЫ</a:t>
            </a:r>
            <a:r>
              <a:rPr lang="ru-RU" sz="1200"/>
              <a:t>     11785 </a:t>
            </a:r>
            <a:r>
              <a:rPr lang="ru-RU" sz="1200" b="1" u="sng"/>
              <a:t>тыс. руб.</a:t>
            </a:r>
          </a:p>
          <a:p>
            <a:pPr eaLnBrk="0" hangingPunct="0"/>
            <a:endParaRPr lang="ru-RU" sz="1200"/>
          </a:p>
        </p:txBody>
      </p:sp>
      <p:sp>
        <p:nvSpPr>
          <p:cNvPr id="13" name="CustomShape 4"/>
          <p:cNvSpPr/>
          <p:nvPr/>
        </p:nvSpPr>
        <p:spPr bwMode="auto">
          <a:xfrm>
            <a:off x="409575" y="179388"/>
            <a:ext cx="8410575" cy="6111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8DC1"/>
          </a:solidFill>
          <a:ln w="12600">
            <a:solidFill>
              <a:srgbClr val="3465A4"/>
            </a:solidFill>
            <a:prstDash val="solid"/>
          </a:ln>
        </p:spPr>
        <p:txBody>
          <a:bodyPr lIns="78840" tIns="39600" rIns="78840" bIns="39600" anchor="ctr" compatLnSpc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Liberation Sans"/>
                <a:ea typeface="Microsoft YaHei" pitchFamily="34" charset="-122"/>
              </a:rPr>
              <a:t>Доходы бюджета Лебяжьевского муниципального округа Курганской области  за 2023 год</a:t>
            </a:r>
            <a:endParaRPr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4" name="CustomShape 4"/>
          <p:cNvSpPr/>
          <p:nvPr/>
        </p:nvSpPr>
        <p:spPr bwMode="auto">
          <a:xfrm>
            <a:off x="355525" y="1094456"/>
            <a:ext cx="2853020" cy="5098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8DC1"/>
          </a:solidFill>
          <a:ln w="12600">
            <a:solidFill>
              <a:srgbClr val="3465A4"/>
            </a:solidFill>
            <a:prstDash val="solid"/>
          </a:ln>
        </p:spPr>
        <p:txBody>
          <a:bodyPr lIns="78840" tIns="39600" rIns="78840" bIns="39600" anchor="ctr" compatLnSpc="0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Собственные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доходы</a:t>
            </a:r>
          </a:p>
        </p:txBody>
      </p:sp>
      <p:sp>
        <p:nvSpPr>
          <p:cNvPr id="15" name="CustomShape 4"/>
          <p:cNvSpPr/>
          <p:nvPr/>
        </p:nvSpPr>
        <p:spPr bwMode="auto">
          <a:xfrm>
            <a:off x="6010275" y="1153769"/>
            <a:ext cx="2803741" cy="4843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8DC1"/>
          </a:solidFill>
          <a:ln w="12600">
            <a:solidFill>
              <a:srgbClr val="3465A4"/>
            </a:solidFill>
            <a:prstDash val="solid"/>
          </a:ln>
        </p:spPr>
        <p:txBody>
          <a:bodyPr lIns="78840" tIns="39600" rIns="78840" bIns="39600" anchor="ctr" compatLnSpc="0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Безвозмездные перечисления</a:t>
            </a:r>
          </a:p>
        </p:txBody>
      </p:sp>
      <p:sp>
        <p:nvSpPr>
          <p:cNvPr id="16" name="CustomShape 2"/>
          <p:cNvSpPr/>
          <p:nvPr/>
        </p:nvSpPr>
        <p:spPr>
          <a:xfrm>
            <a:off x="396875" y="838200"/>
            <a:ext cx="8439150" cy="46038"/>
          </a:xfrm>
          <a:prstGeom prst="rect">
            <a:avLst/>
          </a:prstGeom>
          <a:solidFill>
            <a:srgbClr val="579D1C"/>
          </a:solidFill>
          <a:ln w="9360">
            <a:solidFill>
              <a:srgbClr val="579D1C"/>
            </a:solidFill>
            <a:prstDash val="solid"/>
          </a:ln>
        </p:spPr>
        <p:txBody>
          <a:bodyPr lIns="94680" tIns="49680" rIns="94680" bIns="4968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ru-RU" dirty="0">
              <a:solidFill>
                <a:srgbClr val="92D050"/>
              </a:solidFill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460432" y="4516760"/>
            <a:ext cx="3129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hangingPunct="0"/>
            <a:r>
              <a:rPr lang="ru-RU" sz="12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3</a:t>
            </a:r>
            <a:endParaRPr lang="ru-RU" sz="1200" dirty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283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95288" y="1204913"/>
          <a:ext cx="3898900" cy="1343025"/>
        </p:xfrm>
        <a:graphic>
          <a:graphicData uri="http://schemas.openxmlformats.org/presentationml/2006/ole">
            <p:oleObj spid="_x0000_s1026" name="Диаграмма" r:id="rId3" imgW="3114709" imgH="1428670" progId="MSGraph.Chart.8">
              <p:embed followColorScheme="full"/>
            </p:oleObj>
          </a:graphicData>
        </a:graphic>
      </p:graphicFrame>
      <p:graphicFrame>
        <p:nvGraphicFramePr>
          <p:cNvPr id="97284" name="Object 7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500563" y="788988"/>
          <a:ext cx="4398962" cy="1992312"/>
        </p:xfrm>
        <a:graphic>
          <a:graphicData uri="http://schemas.openxmlformats.org/presentationml/2006/ole">
            <p:oleObj spid="_x0000_s1027" name="Диаграмма" r:id="rId4" imgW="8477153" imgH="5115085" progId="MSGraph.Chart.8">
              <p:embed followColorScheme="full"/>
            </p:oleObj>
          </a:graphicData>
        </a:graphic>
      </p:graphicFrame>
      <p:graphicFrame>
        <p:nvGraphicFramePr>
          <p:cNvPr id="97285" name="Object 11"/>
          <p:cNvGraphicFramePr>
            <a:graphicFrameLocks noChangeAspect="1"/>
          </p:cNvGraphicFramePr>
          <p:nvPr/>
        </p:nvGraphicFramePr>
        <p:xfrm>
          <a:off x="752475" y="2792413"/>
          <a:ext cx="8553450" cy="2063750"/>
        </p:xfrm>
        <a:graphic>
          <a:graphicData uri="http://schemas.openxmlformats.org/presentationml/2006/ole">
            <p:oleObj spid="_x0000_s1028" name="Диаграмма" r:id="rId5" imgW="8429498" imgH="2762370" progId="Excel.Sheet.8">
              <p:embed/>
            </p:oleObj>
          </a:graphicData>
        </a:graphic>
      </p:graphicFrame>
      <p:sp>
        <p:nvSpPr>
          <p:cNvPr id="97286" name="AutoShape 13"/>
          <p:cNvSpPr>
            <a:spLocks noChangeArrowheads="1"/>
          </p:cNvSpPr>
          <p:nvPr/>
        </p:nvSpPr>
        <p:spPr bwMode="auto">
          <a:xfrm>
            <a:off x="1042988" y="2519363"/>
            <a:ext cx="7345362" cy="2159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6699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i="1"/>
              <a:t>Объем доходов в расчете на одного жителя</a:t>
            </a:r>
          </a:p>
        </p:txBody>
      </p:sp>
      <p:sp>
        <p:nvSpPr>
          <p:cNvPr id="97287" name="Text Box 18"/>
          <p:cNvSpPr txBox="1">
            <a:spLocks noChangeArrowheads="1"/>
          </p:cNvSpPr>
          <p:nvPr/>
        </p:nvSpPr>
        <p:spPr bwMode="auto">
          <a:xfrm>
            <a:off x="900113" y="1600200"/>
            <a:ext cx="9350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601487,6</a:t>
            </a:r>
          </a:p>
        </p:txBody>
      </p:sp>
      <p:sp>
        <p:nvSpPr>
          <p:cNvPr id="97288" name="Text Box 19"/>
          <p:cNvSpPr txBox="1">
            <a:spLocks noChangeArrowheads="1"/>
          </p:cNvSpPr>
          <p:nvPr/>
        </p:nvSpPr>
        <p:spPr bwMode="auto">
          <a:xfrm>
            <a:off x="1692275" y="1222375"/>
            <a:ext cx="792163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79273</a:t>
            </a:r>
          </a:p>
          <a:p>
            <a:pPr>
              <a:spcBef>
                <a:spcPct val="50000"/>
              </a:spcBef>
            </a:pPr>
            <a:endParaRPr lang="ru-RU" sz="1400">
              <a:solidFill>
                <a:schemeClr val="bg1"/>
              </a:solidFill>
            </a:endParaRPr>
          </a:p>
        </p:txBody>
      </p:sp>
      <p:sp>
        <p:nvSpPr>
          <p:cNvPr id="97289" name="Text Box 20"/>
          <p:cNvSpPr txBox="1">
            <a:spLocks noChangeArrowheads="1"/>
          </p:cNvSpPr>
          <p:nvPr/>
        </p:nvSpPr>
        <p:spPr bwMode="auto">
          <a:xfrm rot="10800000" flipV="1">
            <a:off x="5076825" y="1600200"/>
            <a:ext cx="11572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826428</a:t>
            </a:r>
          </a:p>
        </p:txBody>
      </p:sp>
      <p:sp>
        <p:nvSpPr>
          <p:cNvPr id="97290" name="Text Box 21"/>
          <p:cNvSpPr txBox="1">
            <a:spLocks noChangeArrowheads="1"/>
          </p:cNvSpPr>
          <p:nvPr/>
        </p:nvSpPr>
        <p:spPr bwMode="auto">
          <a:xfrm>
            <a:off x="5940425" y="1222375"/>
            <a:ext cx="7921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91065</a:t>
            </a:r>
          </a:p>
        </p:txBody>
      </p:sp>
      <p:sp>
        <p:nvSpPr>
          <p:cNvPr id="97291" name="WordArt 22"/>
          <p:cNvSpPr>
            <a:spLocks noChangeArrowheads="1" noChangeShapeType="1" noTextEdit="1"/>
          </p:cNvSpPr>
          <p:nvPr/>
        </p:nvSpPr>
        <p:spPr bwMode="auto">
          <a:xfrm>
            <a:off x="5867400" y="950913"/>
            <a:ext cx="1512888" cy="21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2E644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erdana"/>
                <a:ea typeface="Verdana"/>
                <a:cs typeface="Verdana"/>
              </a:rPr>
              <a:t>2023 год</a:t>
            </a:r>
          </a:p>
        </p:txBody>
      </p:sp>
      <p:sp>
        <p:nvSpPr>
          <p:cNvPr id="97292" name="WordArt 23"/>
          <p:cNvSpPr>
            <a:spLocks noChangeArrowheads="1" noChangeShapeType="1" noTextEdit="1"/>
          </p:cNvSpPr>
          <p:nvPr/>
        </p:nvSpPr>
        <p:spPr bwMode="auto">
          <a:xfrm>
            <a:off x="1692275" y="950913"/>
            <a:ext cx="1512888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2E644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erdana"/>
                <a:ea typeface="Verdana"/>
                <a:cs typeface="Verdana"/>
              </a:rPr>
              <a:t>2022 год</a:t>
            </a:r>
          </a:p>
        </p:txBody>
      </p:sp>
      <p:sp>
        <p:nvSpPr>
          <p:cNvPr id="13" name="CustomShape 4"/>
          <p:cNvSpPr/>
          <p:nvPr/>
        </p:nvSpPr>
        <p:spPr bwMode="auto">
          <a:xfrm>
            <a:off x="409575" y="179388"/>
            <a:ext cx="8410575" cy="6111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8DC1"/>
          </a:solidFill>
          <a:ln w="12600">
            <a:solidFill>
              <a:srgbClr val="3465A4"/>
            </a:solidFill>
            <a:prstDash val="solid"/>
          </a:ln>
        </p:spPr>
        <p:txBody>
          <a:bodyPr lIns="78840" tIns="39600" rIns="78840" bIns="39600" anchor="ctr" compatLnSpc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rPr>
              <a:t>Общий объем доходов бюджета округа</a:t>
            </a:r>
            <a:endParaRPr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4" name="CustomShape 2"/>
          <p:cNvSpPr/>
          <p:nvPr/>
        </p:nvSpPr>
        <p:spPr>
          <a:xfrm>
            <a:off x="396875" y="838200"/>
            <a:ext cx="8439150" cy="46038"/>
          </a:xfrm>
          <a:prstGeom prst="rect">
            <a:avLst/>
          </a:prstGeom>
          <a:solidFill>
            <a:srgbClr val="579D1C"/>
          </a:solidFill>
          <a:ln w="9360">
            <a:solidFill>
              <a:srgbClr val="579D1C"/>
            </a:solidFill>
            <a:prstDash val="solid"/>
          </a:ln>
        </p:spPr>
        <p:txBody>
          <a:bodyPr lIns="94680" tIns="49680" rIns="94680" bIns="4968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ru-RU"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47728" y="4588768"/>
            <a:ext cx="269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hangingPunct="0"/>
            <a:r>
              <a:rPr lang="ru-RU" sz="12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4</a:t>
            </a:r>
            <a:endParaRPr lang="ru-RU" sz="1200" dirty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398520" y="146520"/>
            <a:ext cx="8438400" cy="573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8DC1"/>
          </a:solidFill>
          <a:ln w="12600">
            <a:solidFill>
              <a:srgbClr val="3465A4"/>
            </a:solidFill>
            <a:prstDash val="solid"/>
          </a:ln>
        </p:spPr>
        <p:txBody>
          <a:bodyPr vert="horz" wrap="square" lIns="70560" tIns="35280" rIns="70560" bIns="352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300" b="1" i="0" u="none" strike="noStrike" kern="1200" spc="0" dirty="0" smtClean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rPr>
              <a:t>Сельское хозяйство</a:t>
            </a:r>
            <a:endParaRPr lang="ru-RU" sz="2300" b="1" i="0" u="none" strike="noStrike" kern="1200" spc="0" dirty="0">
              <a:ln>
                <a:noFill/>
              </a:ln>
              <a:solidFill>
                <a:srgbClr val="FFFFFF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CustomShape 3"/>
          <p:cNvSpPr txBox="1"/>
          <p:nvPr/>
        </p:nvSpPr>
        <p:spPr>
          <a:xfrm>
            <a:off x="8748464" y="4773600"/>
            <a:ext cx="288032" cy="258480"/>
          </a:xfrm>
          <a:prstGeom prst="rect">
            <a:avLst/>
          </a:prstGeom>
          <a:noFill/>
          <a:ln>
            <a:noFill/>
          </a:ln>
        </p:spPr>
        <p:txBody>
          <a:bodyPr vert="horz" wrap="none" lIns="80280" tIns="40320" rIns="80280" bIns="4032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5</a:t>
            </a:r>
            <a:endParaRPr lang="ru-RU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7" name="CustomShape 6"/>
          <p:cNvSpPr txBox="1"/>
          <p:nvPr/>
        </p:nvSpPr>
        <p:spPr>
          <a:xfrm>
            <a:off x="3491880" y="3652664"/>
            <a:ext cx="5364120" cy="1188976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                </a:t>
            </a:r>
            <a:endParaRPr lang="ru-RU" sz="13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10" name="CustomShape 21"/>
          <p:cNvSpPr/>
          <p:nvPr/>
        </p:nvSpPr>
        <p:spPr>
          <a:xfrm>
            <a:off x="395536" y="772344"/>
            <a:ext cx="8438400" cy="45720"/>
          </a:xfrm>
          <a:prstGeom prst="rect">
            <a:avLst/>
          </a:prstGeom>
          <a:solidFill>
            <a:srgbClr val="579D1C"/>
          </a:solidFill>
          <a:ln w="9360">
            <a:solidFill>
              <a:srgbClr val="579D1C"/>
            </a:solidFill>
            <a:prstDash val="solid"/>
          </a:ln>
        </p:spPr>
        <p:txBody>
          <a:bodyPr vert="horz" wrap="square" lIns="94680" tIns="49680" rIns="94680" bIns="49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95536" y="844352"/>
          <a:ext cx="8424936" cy="430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2569"/>
                <a:gridCol w="1584176"/>
                <a:gridCol w="1728191"/>
              </a:tblGrid>
              <a:tr h="2968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Показатели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в % к 2022 году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686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Растениеводство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29686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Посевная площадь под урожай  2023 года, га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73788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104,4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686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       в т.ч. под</a:t>
                      </a:r>
                      <a:r>
                        <a:rPr lang="ru-RU" sz="1100" baseline="0" dirty="0" smtClean="0">
                          <a:latin typeface="Arial" pitchFamily="34" charset="0"/>
                          <a:cs typeface="Arial" pitchFamily="34" charset="0"/>
                        </a:rPr>
                        <a:t> зерновые и зернобобовые культуры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56040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115,4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6860">
                <a:tc>
                  <a:txBody>
                    <a:bodyPr/>
                    <a:lstStyle/>
                    <a:p>
                      <a:r>
                        <a:rPr lang="ru-RU" sz="1100" dirty="0" err="1" smtClean="0">
                          <a:latin typeface="Arial" pitchFamily="34" charset="0"/>
                          <a:cs typeface="Arial" pitchFamily="34" charset="0"/>
                        </a:rPr>
                        <a:t>Валовый</a:t>
                      </a:r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 сбор зерна (в весе после доработки), т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95339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91,2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686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Средняя урожайность зерновых культур, </a:t>
                      </a:r>
                      <a:r>
                        <a:rPr lang="ru-RU" sz="1100" dirty="0" err="1" smtClean="0">
                          <a:latin typeface="Arial" pitchFamily="34" charset="0"/>
                          <a:cs typeface="Arial" pitchFamily="34" charset="0"/>
                        </a:rPr>
                        <a:t>ц</a:t>
                      </a:r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/га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17,0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77,3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686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Животноводство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9686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Поголовье скота в хозяйствах всех категорий, гол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686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КРС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3754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101,1</a:t>
                      </a:r>
                    </a:p>
                  </a:txBody>
                  <a:tcPr/>
                </a:tc>
              </a:tr>
              <a:tr h="29686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         в т.ч. коров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1719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100,8</a:t>
                      </a:r>
                    </a:p>
                  </a:txBody>
                  <a:tcPr/>
                </a:tc>
              </a:tr>
              <a:tr h="29686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Свиньи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628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112,5</a:t>
                      </a:r>
                    </a:p>
                  </a:txBody>
                  <a:tcPr/>
                </a:tc>
              </a:tr>
              <a:tr h="29686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Овцы и козы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6060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111,9</a:t>
                      </a:r>
                    </a:p>
                  </a:txBody>
                  <a:tcPr/>
                </a:tc>
              </a:tr>
              <a:tr h="29686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Птица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14270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107,2</a:t>
                      </a:r>
                    </a:p>
                  </a:txBody>
                  <a:tcPr/>
                </a:tc>
              </a:tr>
              <a:tr h="29686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Лошади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953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112,8</a:t>
                      </a:r>
                      <a:endParaRPr lang="ru-RU" sz="1100" b="0" i="0" u="none" strike="noStrike" kern="1200" spc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itchFamily="18"/>
                        <a:ea typeface="Arial Unicode MS" pitchFamily="2"/>
                        <a:cs typeface="DejaVu Sans" pitchFamily="2"/>
                      </a:endParaRPr>
                    </a:p>
                    <a:p>
                      <a:pPr algn="ctr"/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398520" y="146520"/>
            <a:ext cx="8438400" cy="573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8DC1"/>
          </a:solidFill>
          <a:ln w="12600">
            <a:solidFill>
              <a:srgbClr val="3465A4"/>
            </a:solidFill>
            <a:prstDash val="solid"/>
          </a:ln>
        </p:spPr>
        <p:txBody>
          <a:bodyPr vert="horz" wrap="square" lIns="70560" tIns="35280" rIns="70560" bIns="352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300" b="1" i="0" u="none" strike="noStrike" kern="1200" spc="0" dirty="0" smtClean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rPr>
              <a:t>Сельское хозяйство</a:t>
            </a:r>
            <a:endParaRPr lang="ru-RU" sz="2300" b="1" i="0" u="none" strike="noStrike" kern="1200" spc="0" dirty="0">
              <a:ln>
                <a:noFill/>
              </a:ln>
              <a:solidFill>
                <a:srgbClr val="FFFFFF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CustomShape 3"/>
          <p:cNvSpPr txBox="1"/>
          <p:nvPr/>
        </p:nvSpPr>
        <p:spPr>
          <a:xfrm>
            <a:off x="8492040" y="4773600"/>
            <a:ext cx="435959" cy="258480"/>
          </a:xfrm>
          <a:prstGeom prst="rect">
            <a:avLst/>
          </a:prstGeom>
          <a:noFill/>
          <a:ln>
            <a:noFill/>
          </a:ln>
        </p:spPr>
        <p:txBody>
          <a:bodyPr vert="horz" wrap="none" lIns="80280" tIns="40320" rIns="80280" bIns="4032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6</a:t>
            </a:r>
            <a:endParaRPr lang="ru-RU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7" name="CustomShape 6"/>
          <p:cNvSpPr txBox="1"/>
          <p:nvPr/>
        </p:nvSpPr>
        <p:spPr>
          <a:xfrm>
            <a:off x="3491880" y="3652664"/>
            <a:ext cx="5364120" cy="1188976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                </a:t>
            </a:r>
            <a:endParaRPr lang="ru-RU" sz="13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10" name="CustomShape 21"/>
          <p:cNvSpPr/>
          <p:nvPr/>
        </p:nvSpPr>
        <p:spPr>
          <a:xfrm>
            <a:off x="395536" y="772344"/>
            <a:ext cx="8438400" cy="45720"/>
          </a:xfrm>
          <a:prstGeom prst="rect">
            <a:avLst/>
          </a:prstGeom>
          <a:solidFill>
            <a:srgbClr val="579D1C"/>
          </a:solidFill>
          <a:ln w="9360">
            <a:solidFill>
              <a:srgbClr val="579D1C"/>
            </a:solidFill>
            <a:prstDash val="solid"/>
          </a:ln>
        </p:spPr>
        <p:txBody>
          <a:bodyPr vert="horz" wrap="square" lIns="94680" tIns="49680" rIns="94680" bIns="49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95536" y="1060376"/>
          <a:ext cx="8424936" cy="1455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2569"/>
                <a:gridCol w="1584176"/>
                <a:gridCol w="1728191"/>
              </a:tblGrid>
              <a:tr h="2968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Показатели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в % к 2022 году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686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Приобретение сельскохозяйственной техники и оборудования, млн. </a:t>
                      </a:r>
                      <a:r>
                        <a:rPr lang="ru-RU" sz="1100" dirty="0" err="1" smtClean="0">
                          <a:latin typeface="Arial" pitchFamily="34" charset="0"/>
                          <a:cs typeface="Arial" pitchFamily="34" charset="0"/>
                        </a:rPr>
                        <a:t>руб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287,9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128,5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686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Среднемесячная заработная плата работников, занятых сельскохозяйственным производством, </a:t>
                      </a:r>
                      <a:r>
                        <a:rPr lang="ru-RU" sz="1100" dirty="0" err="1" smtClean="0">
                          <a:latin typeface="Arial" pitchFamily="34" charset="0"/>
                          <a:cs typeface="Arial" pitchFamily="34" charset="0"/>
                        </a:rPr>
                        <a:t>руб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23751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110,1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686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Чистая прибыль,</a:t>
                      </a:r>
                      <a:r>
                        <a:rPr lang="ru-RU" sz="1100" baseline="0" dirty="0" smtClean="0">
                          <a:latin typeface="Arial" pitchFamily="34" charset="0"/>
                          <a:cs typeface="Arial" pitchFamily="34" charset="0"/>
                        </a:rPr>
                        <a:t> полученная сельскохозяйственными предприятиями, млн. </a:t>
                      </a:r>
                      <a:r>
                        <a:rPr lang="ru-RU" sz="1100" baseline="0" dirty="0" err="1" smtClean="0">
                          <a:latin typeface="Arial" pitchFamily="34" charset="0"/>
                          <a:cs typeface="Arial" pitchFamily="34" charset="0"/>
                        </a:rPr>
                        <a:t>руб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256,8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120,7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397440" y="124920"/>
            <a:ext cx="8438400" cy="607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8DC1"/>
          </a:solidFill>
          <a:ln w="9360">
            <a:solidFill>
              <a:srgbClr val="3465A4"/>
            </a:solidFill>
            <a:prstDash val="solid"/>
          </a:ln>
        </p:spPr>
        <p:txBody>
          <a:bodyPr vert="horz" wrap="square" lIns="63720" tIns="32040" rIns="63720" bIns="3204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300" b="1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rPr>
              <a:t>Инвестиционные проекты</a:t>
            </a:r>
          </a:p>
        </p:txBody>
      </p:sp>
      <p:sp>
        <p:nvSpPr>
          <p:cNvPr id="3" name="CustomShape 2"/>
          <p:cNvSpPr/>
          <p:nvPr/>
        </p:nvSpPr>
        <p:spPr>
          <a:xfrm>
            <a:off x="397440" y="838439"/>
            <a:ext cx="8438400" cy="45720"/>
          </a:xfrm>
          <a:prstGeom prst="rect">
            <a:avLst/>
          </a:prstGeom>
          <a:solidFill>
            <a:srgbClr val="579D1C"/>
          </a:solidFill>
          <a:ln w="9360">
            <a:solidFill>
              <a:srgbClr val="579D1C"/>
            </a:solidFill>
            <a:prstDash val="solid"/>
          </a:ln>
        </p:spPr>
        <p:txBody>
          <a:bodyPr vert="horz" wrap="square" lIns="94680" tIns="49680" rIns="94680" bIns="49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CustomShape 3"/>
          <p:cNvSpPr txBox="1"/>
          <p:nvPr/>
        </p:nvSpPr>
        <p:spPr>
          <a:xfrm>
            <a:off x="8388000" y="4654800"/>
            <a:ext cx="355320" cy="265320"/>
          </a:xfrm>
          <a:prstGeom prst="rect">
            <a:avLst/>
          </a:prstGeom>
          <a:noFill/>
          <a:ln>
            <a:noFill/>
          </a:ln>
        </p:spPr>
        <p:txBody>
          <a:bodyPr vert="horz" wrap="square" lIns="72720" tIns="47160" rIns="72720" bIns="3636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7</a:t>
            </a:r>
            <a:endParaRPr lang="ru-RU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5" name="CustomShape 4"/>
          <p:cNvSpPr txBox="1"/>
          <p:nvPr/>
        </p:nvSpPr>
        <p:spPr>
          <a:xfrm>
            <a:off x="554040" y="1131480"/>
            <a:ext cx="7794000" cy="3092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5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     Реализация в </a:t>
            </a:r>
            <a:r>
              <a:rPr lang="ru-RU" sz="1500" b="1" i="0" u="none" strike="noStrike" kern="1200" spc="0" dirty="0" smtClean="0">
                <a:ln>
                  <a:noFill/>
                </a:ln>
                <a:latin typeface="Arial" pitchFamily="18"/>
                <a:ea typeface="Arial Unicode MS" pitchFamily="2"/>
                <a:cs typeface="DejaVu Sans" pitchFamily="2"/>
              </a:rPr>
              <a:t>2023 </a:t>
            </a:r>
            <a:r>
              <a:rPr lang="ru-RU" sz="15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году </a:t>
            </a:r>
            <a:r>
              <a:rPr lang="ru-RU" sz="15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инвестиционных проектов: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ejaVu San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/>
              <a:buChar char="-"/>
              <a:tabLst/>
            </a:pPr>
            <a:r>
              <a:rPr lang="ru-RU" sz="15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реализовано 20 инвестиционных проектов </a:t>
            </a:r>
            <a:r>
              <a:rPr lang="ru-RU" sz="15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на сумму </a:t>
            </a:r>
            <a:r>
              <a:rPr lang="ru-RU" sz="15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34,91 </a:t>
            </a:r>
            <a:r>
              <a:rPr lang="ru-RU" sz="15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млн. рублей, создано </a:t>
            </a:r>
            <a:r>
              <a:rPr lang="ru-RU" sz="15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24 </a:t>
            </a:r>
            <a:r>
              <a:rPr lang="ru-RU" sz="15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рабочих </a:t>
            </a:r>
            <a:r>
              <a:rPr lang="ru-RU" sz="15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места;</a:t>
            </a:r>
            <a:endParaRPr lang="ru-RU" sz="15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/>
              <a:buChar char="-"/>
              <a:tabLst/>
            </a:pPr>
            <a:r>
              <a:rPr lang="ru-RU" sz="15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р</a:t>
            </a:r>
            <a:r>
              <a:rPr lang="ru-RU" sz="15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еализуется 10 </a:t>
            </a:r>
            <a:r>
              <a:rPr lang="ru-RU" sz="15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проектов на сумму </a:t>
            </a:r>
            <a:r>
              <a:rPr lang="ru-RU" sz="15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292,54 </a:t>
            </a:r>
            <a:r>
              <a:rPr lang="ru-RU" sz="15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млн. рублей, предполагается создание 38 рабочих мест;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/>
              <a:buChar char="-"/>
              <a:tabLst/>
            </a:pPr>
            <a:r>
              <a:rPr lang="ru-RU" sz="15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планируется к реализации </a:t>
            </a:r>
            <a:r>
              <a:rPr lang="ru-RU" sz="15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8 проектов </a:t>
            </a:r>
            <a:r>
              <a:rPr lang="ru-RU" sz="15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на сумму </a:t>
            </a:r>
            <a:r>
              <a:rPr lang="ru-RU" sz="15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80,5 </a:t>
            </a:r>
            <a:r>
              <a:rPr lang="ru-RU" sz="15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млн. рублей, предполагается создание </a:t>
            </a:r>
            <a:r>
              <a:rPr lang="ru-RU" sz="15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33 </a:t>
            </a:r>
            <a:r>
              <a:rPr lang="ru-RU" sz="15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рабочих </a:t>
            </a:r>
            <a:r>
              <a:rPr lang="ru-RU" sz="15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мест.</a:t>
            </a:r>
            <a:endParaRPr lang="ru-RU" sz="15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ejaVu Sans" pitchFamily="2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5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     В </a:t>
            </a:r>
            <a:r>
              <a:rPr lang="ru-RU" sz="1500" b="0" i="0" u="none" strike="noStrike" kern="1200" spc="0" dirty="0" smtClean="0">
                <a:ln>
                  <a:noFill/>
                </a:ln>
                <a:latin typeface="Arial" pitchFamily="18"/>
                <a:ea typeface="Arial Unicode MS" pitchFamily="2"/>
                <a:cs typeface="DejaVu Sans" pitchFamily="2"/>
              </a:rPr>
              <a:t>2023 </a:t>
            </a:r>
            <a:r>
              <a:rPr lang="ru-RU" sz="15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году </a:t>
            </a:r>
            <a:r>
              <a:rPr lang="ru-RU" sz="15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предоставлены меры государственной поддержки на сумму </a:t>
            </a:r>
            <a:r>
              <a:rPr lang="ru-RU" sz="15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22,993 </a:t>
            </a:r>
            <a:r>
              <a:rPr lang="ru-RU" sz="15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млн. рублей.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ejaVu Sans" pitchFamily="2"/>
              <a:cs typeface="DejaVu Sans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851399" y="-19080"/>
            <a:ext cx="8204400" cy="37944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ustomShape 2"/>
          <p:cNvSpPr txBox="1"/>
          <p:nvPr/>
        </p:nvSpPr>
        <p:spPr>
          <a:xfrm>
            <a:off x="2696760" y="1419480"/>
            <a:ext cx="589320" cy="255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100" b="1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Microsoft YaHei" pitchFamily="2"/>
                <a:cs typeface="DejaVu Sans" pitchFamily="2"/>
              </a:rPr>
              <a:t>9,3 га</a:t>
            </a:r>
          </a:p>
        </p:txBody>
      </p:sp>
      <p:sp>
        <p:nvSpPr>
          <p:cNvPr id="4" name="CustomShape 4"/>
          <p:cNvSpPr/>
          <p:nvPr/>
        </p:nvSpPr>
        <p:spPr>
          <a:xfrm>
            <a:off x="408960" y="144000"/>
            <a:ext cx="8411040" cy="609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8DC1"/>
          </a:solidFill>
          <a:ln w="12600">
            <a:solidFill>
              <a:srgbClr val="3465A4"/>
            </a:solidFill>
            <a:prstDash val="solid"/>
          </a:ln>
        </p:spPr>
        <p:txBody>
          <a:bodyPr vert="horz" wrap="square" lIns="78840" tIns="39600" rIns="78840" bIns="396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300" b="1" i="0" u="none" strike="noStrike" kern="1200" spc="0" dirty="0" smtClean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Microsoft YaHei" pitchFamily="2"/>
                <a:cs typeface="DejaVu Sans" pitchFamily="2"/>
              </a:rPr>
              <a:t>Реализуемые инвестиционные проекты</a:t>
            </a:r>
            <a:endParaRPr lang="ru-RU" sz="2300" b="1" i="0" u="none" strike="noStrike" kern="1200" spc="0" dirty="0">
              <a:ln>
                <a:noFill/>
              </a:ln>
              <a:solidFill>
                <a:srgbClr val="FFFFFF"/>
              </a:solidFill>
              <a:latin typeface="Arial" pitchFamily="18"/>
              <a:ea typeface="Microsoft YaHei" pitchFamily="2"/>
              <a:cs typeface="DejaVu Sans" pitchFamily="2"/>
            </a:endParaRPr>
          </a:p>
        </p:txBody>
      </p:sp>
      <p:sp>
        <p:nvSpPr>
          <p:cNvPr id="5" name="CustomShape 6"/>
          <p:cNvSpPr txBox="1"/>
          <p:nvPr/>
        </p:nvSpPr>
        <p:spPr>
          <a:xfrm>
            <a:off x="8474400" y="4658400"/>
            <a:ext cx="583200" cy="394920"/>
          </a:xfrm>
          <a:prstGeom prst="rect">
            <a:avLst/>
          </a:prstGeom>
          <a:noFill/>
          <a:ln>
            <a:noFill/>
          </a:ln>
        </p:spPr>
        <p:txBody>
          <a:bodyPr vert="horz" wrap="square" lIns="88920" tIns="88920" rIns="88920" bIns="889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dirty="0" smtClean="0"/>
              <a:t>8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DejaVu Sans" pitchFamily="2"/>
            </a:endParaRPr>
          </a:p>
        </p:txBody>
      </p:sp>
      <p:sp>
        <p:nvSpPr>
          <p:cNvPr id="6" name="CustomShape 7"/>
          <p:cNvSpPr txBox="1"/>
          <p:nvPr/>
        </p:nvSpPr>
        <p:spPr>
          <a:xfrm rot="3000">
            <a:off x="3563763" y="1348423"/>
            <a:ext cx="5074670" cy="1440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CustomShape 14"/>
          <p:cNvSpPr/>
          <p:nvPr/>
        </p:nvSpPr>
        <p:spPr>
          <a:xfrm>
            <a:off x="397440" y="838799"/>
            <a:ext cx="8438400" cy="45720"/>
          </a:xfrm>
          <a:prstGeom prst="rect">
            <a:avLst/>
          </a:prstGeom>
          <a:solidFill>
            <a:srgbClr val="579D1C"/>
          </a:solidFill>
          <a:ln w="9360">
            <a:solidFill>
              <a:srgbClr val="579D1C"/>
            </a:solidFill>
            <a:prstDash val="solid"/>
          </a:ln>
        </p:spPr>
        <p:txBody>
          <a:bodyPr vert="horz" wrap="square" lIns="94680" tIns="49680" rIns="94680" bIns="49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988368"/>
            <a:ext cx="8568952" cy="32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5000"/>
              </a:lnSpc>
            </a:pP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Arial Unicode MS" pitchFamily="2"/>
                <a:cs typeface="Arial" pitchFamily="34" charset="0"/>
              </a:rPr>
              <a:t>Реализуется </a:t>
            </a:r>
            <a:r>
              <a:rPr lang="ru-RU" sz="1600" b="1" dirty="0" smtClean="0">
                <a:latin typeface="Arial" pitchFamily="34" charset="0"/>
                <a:ea typeface="Arial Unicode MS" pitchFamily="2"/>
                <a:cs typeface="Arial" pitchFamily="34" charset="0"/>
              </a:rPr>
              <a:t>10</a:t>
            </a: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Arial Unicode MS" pitchFamily="2"/>
                <a:cs typeface="Arial" pitchFamily="34" charset="0"/>
              </a:rPr>
              <a:t> проектов на сумму </a:t>
            </a:r>
            <a:r>
              <a:rPr lang="ru-RU" sz="1600" b="1" dirty="0" smtClean="0">
                <a:latin typeface="Arial" pitchFamily="34" charset="0"/>
                <a:ea typeface="Arial Unicode MS" pitchFamily="2"/>
                <a:cs typeface="Arial" pitchFamily="34" charset="0"/>
              </a:rPr>
              <a:t>292,54</a:t>
            </a: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Arial Unicode MS" pitchFamily="2"/>
                <a:cs typeface="Arial" pitchFamily="34" charset="0"/>
              </a:rPr>
              <a:t> млн. рублей, создание 38 рабочих мест</a:t>
            </a:r>
            <a:endParaRPr lang="ru-RU" sz="1600" b="1" dirty="0">
              <a:solidFill>
                <a:srgbClr val="000000"/>
              </a:solidFill>
              <a:latin typeface="Arial" pitchFamily="34" charset="0"/>
              <a:ea typeface="Arial Unicode MS" pitchFamily="2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63888" y="1420416"/>
            <a:ext cx="5184576" cy="1656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5000"/>
              </a:lnSpc>
            </a:pPr>
            <a:r>
              <a:rPr lang="ru-RU" sz="14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Модернизация  парка </a:t>
            </a:r>
            <a:r>
              <a:rPr lang="ru-RU" sz="1400" b="1" dirty="0" err="1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сельскохозяйситвенной</a:t>
            </a:r>
            <a:r>
              <a:rPr lang="ru-RU" sz="1400" b="1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 техники и обновление оборудования</a:t>
            </a:r>
          </a:p>
          <a:p>
            <a:pPr lvl="0" hangingPunct="0">
              <a:lnSpc>
                <a:spcPct val="95000"/>
              </a:lnSpc>
            </a:pPr>
            <a:endParaRPr lang="ru-RU" sz="1400" dirty="0" smtClean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lvl="0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Инициатор проекта – ООО «КФХ </a:t>
            </a:r>
            <a:r>
              <a:rPr lang="ru-RU" sz="1300" dirty="0" err="1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Агромакс</a:t>
            </a: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»</a:t>
            </a:r>
          </a:p>
          <a:p>
            <a:pPr lvl="0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Объем инвестиций – 59,259 млн. руб.</a:t>
            </a:r>
          </a:p>
          <a:p>
            <a:pPr lvl="0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Количество новых рабочих мест – 3 ед.</a:t>
            </a:r>
          </a:p>
          <a:p>
            <a:pPr lvl="0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Срок реализации – 2021 - 2029 гг.</a:t>
            </a:r>
          </a:p>
          <a:p>
            <a:pPr lvl="0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Местоположение: с. </a:t>
            </a:r>
            <a:r>
              <a:rPr lang="ru-RU" sz="1300" dirty="0" err="1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Арлагуль</a:t>
            </a:r>
            <a:endParaRPr lang="ru-RU" sz="1300" dirty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20416"/>
            <a:ext cx="2808312" cy="1621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/>
          <p:nvPr/>
        </p:nvPicPr>
        <p:blipFill>
          <a:blip r:embed="rId4" cstate="print"/>
          <a:stretch/>
        </p:blipFill>
        <p:spPr>
          <a:xfrm>
            <a:off x="539552" y="3220616"/>
            <a:ext cx="2808312" cy="1584176"/>
          </a:xfrm>
          <a:prstGeom prst="rect">
            <a:avLst/>
          </a:prstGeom>
          <a:ln w="0"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3563888" y="3220616"/>
            <a:ext cx="5112568" cy="1247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lnSpc>
                <a:spcPct val="95000"/>
              </a:lnSpc>
            </a:pPr>
            <a:endParaRPr lang="ru-RU" sz="1400" dirty="0" smtClean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lvl="0" algn="just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Инициатор проекта – ИП ГКФХ Давлетов И. К.</a:t>
            </a:r>
          </a:p>
          <a:p>
            <a:pPr lvl="0" algn="just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Объем инвестиций – 44,99  млн. руб.</a:t>
            </a:r>
          </a:p>
          <a:p>
            <a:pPr lvl="0" algn="just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Количество новых рабочих мест – 5 ед.</a:t>
            </a:r>
          </a:p>
          <a:p>
            <a:pPr lvl="0" algn="just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Срок реализации – 2021 - 2026 гг.</a:t>
            </a:r>
          </a:p>
          <a:p>
            <a:pPr lvl="0" algn="just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Местоположение: с. Головное</a:t>
            </a:r>
            <a:endParaRPr lang="ru-RU" sz="1300" dirty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398520" y="146520"/>
            <a:ext cx="8438400" cy="607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8DC1"/>
          </a:solidFill>
          <a:ln w="12600">
            <a:solidFill>
              <a:srgbClr val="3465A4"/>
            </a:solidFill>
            <a:prstDash val="solid"/>
          </a:ln>
        </p:spPr>
        <p:txBody>
          <a:bodyPr vert="horz" wrap="square" lIns="70560" tIns="35280" rIns="70560" bIns="352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300" b="1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DejaVu Sans" pitchFamily="2"/>
              </a:rPr>
              <a:t>Реализуемые инвестиционные проекты</a:t>
            </a:r>
          </a:p>
        </p:txBody>
      </p:sp>
      <p:sp>
        <p:nvSpPr>
          <p:cNvPr id="3" name="CustomShape 2"/>
          <p:cNvSpPr/>
          <p:nvPr/>
        </p:nvSpPr>
        <p:spPr>
          <a:xfrm>
            <a:off x="398520" y="840599"/>
            <a:ext cx="8438400" cy="44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579D1C"/>
          </a:solidFill>
          <a:ln w="12600">
            <a:solidFill>
              <a:srgbClr val="579D1C"/>
            </a:solidFill>
            <a:prstDash val="solid"/>
          </a:ln>
        </p:spPr>
        <p:txBody>
          <a:bodyPr vert="horz" wrap="square" lIns="96120" tIns="51120" rIns="96120" bIns="5112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CustomShape 4"/>
          <p:cNvSpPr txBox="1"/>
          <p:nvPr/>
        </p:nvSpPr>
        <p:spPr>
          <a:xfrm>
            <a:off x="3995936" y="3088800"/>
            <a:ext cx="4972744" cy="1377720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4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6" name="CustomShape 6"/>
          <p:cNvSpPr/>
          <p:nvPr/>
        </p:nvSpPr>
        <p:spPr>
          <a:xfrm>
            <a:off x="144360" y="-108360"/>
            <a:ext cx="300240" cy="22392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8" name="CustomShape 7"/>
          <p:cNvSpPr txBox="1"/>
          <p:nvPr/>
        </p:nvSpPr>
        <p:spPr>
          <a:xfrm>
            <a:off x="8550000" y="4690800"/>
            <a:ext cx="262800" cy="265320"/>
          </a:xfrm>
          <a:prstGeom prst="rect">
            <a:avLst/>
          </a:prstGeom>
          <a:noFill/>
          <a:ln>
            <a:noFill/>
          </a:ln>
        </p:spPr>
        <p:txBody>
          <a:bodyPr vert="horz" wrap="square" lIns="72720" tIns="47160" rIns="72720" bIns="3636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9</a:t>
            </a:r>
            <a:endParaRPr lang="ru-RU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9" name="CustomShape 8"/>
          <p:cNvSpPr txBox="1"/>
          <p:nvPr/>
        </p:nvSpPr>
        <p:spPr>
          <a:xfrm>
            <a:off x="296640" y="911159"/>
            <a:ext cx="8703360" cy="221225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6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10" name="CustomShape 10"/>
          <p:cNvSpPr txBox="1"/>
          <p:nvPr/>
        </p:nvSpPr>
        <p:spPr>
          <a:xfrm>
            <a:off x="3995936" y="1046520"/>
            <a:ext cx="5148424" cy="123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81720" tIns="40680" rIns="81720" bIns="4068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4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611560" y="3076600"/>
            <a:ext cx="2880320" cy="160149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3707904" y="2356520"/>
            <a:ext cx="5112568" cy="1042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Инициатор проекта – ЗАО «Колхоз Новый путь»</a:t>
            </a:r>
          </a:p>
          <a:p>
            <a:pPr lvl="0" algn="just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Объем инвестиций – 33,04  млн. руб.</a:t>
            </a:r>
          </a:p>
          <a:p>
            <a:pPr lvl="0" algn="just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Количество новых рабочих мест – 4 ед.</a:t>
            </a:r>
          </a:p>
          <a:p>
            <a:pPr lvl="0" algn="just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Срок реализации – 2020 - 2027 гг.</a:t>
            </a:r>
          </a:p>
          <a:p>
            <a:pPr lvl="0" algn="just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Местоположение: с. Хутора</a:t>
            </a:r>
            <a:endParaRPr lang="ru-RU" sz="1300" dirty="0"/>
          </a:p>
        </p:txBody>
      </p:sp>
      <p:pic>
        <p:nvPicPr>
          <p:cNvPr id="15" name="Picture 3"/>
          <p:cNvPicPr/>
          <p:nvPr/>
        </p:nvPicPr>
        <p:blipFill>
          <a:blip r:embed="rId4" cstate="print"/>
          <a:stretch/>
        </p:blipFill>
        <p:spPr>
          <a:xfrm>
            <a:off x="611560" y="1060376"/>
            <a:ext cx="2880320" cy="1800200"/>
          </a:xfrm>
          <a:prstGeom prst="rect">
            <a:avLst/>
          </a:prstGeom>
          <a:ln w="0">
            <a:noFill/>
          </a:ln>
        </p:spPr>
      </p:pic>
      <p:sp>
        <p:nvSpPr>
          <p:cNvPr id="16" name="Прямоугольник 15"/>
          <p:cNvSpPr/>
          <p:nvPr/>
        </p:nvSpPr>
        <p:spPr>
          <a:xfrm>
            <a:off x="3707904" y="988368"/>
            <a:ext cx="5184576" cy="1247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5000"/>
              </a:lnSpc>
            </a:pPr>
            <a:endParaRPr lang="ru-RU" sz="1400" dirty="0" smtClean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  <a:p>
            <a:pPr lvl="0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Инициатор проекта – ООО «</a:t>
            </a:r>
            <a:r>
              <a:rPr lang="ru-RU" sz="1300" dirty="0" err="1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Речновское</a:t>
            </a: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»</a:t>
            </a:r>
          </a:p>
          <a:p>
            <a:pPr lvl="0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Объем инвестиций – 36,38  млн. руб.</a:t>
            </a:r>
          </a:p>
          <a:p>
            <a:pPr lvl="0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Количество новых рабочих мест – 3 ед.</a:t>
            </a:r>
          </a:p>
          <a:p>
            <a:pPr lvl="0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Срок реализации – 2020 - 2024 гг.</a:t>
            </a:r>
          </a:p>
          <a:p>
            <a:pPr lvl="0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Местоположение: с. Речное</a:t>
            </a:r>
            <a:endParaRPr lang="ru-RU" sz="1300" dirty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07904" y="3508648"/>
            <a:ext cx="5040560" cy="1042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Инициатор проекта – ООО «</a:t>
            </a:r>
            <a:r>
              <a:rPr lang="ru-RU" sz="1300" dirty="0" err="1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Курган-Хантинг</a:t>
            </a: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»</a:t>
            </a:r>
          </a:p>
          <a:p>
            <a:pPr lvl="0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Объем инвестиций – 20,28 млн. руб.</a:t>
            </a:r>
          </a:p>
          <a:p>
            <a:pPr lvl="0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Количество новых рабочих мест – 3 ед.</a:t>
            </a:r>
          </a:p>
          <a:p>
            <a:pPr lvl="0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Срок реализации – 2022 - 2024 гг.</a:t>
            </a:r>
          </a:p>
          <a:p>
            <a:pPr lvl="0" hangingPunct="0">
              <a:lnSpc>
                <a:spcPct val="95000"/>
              </a:lnSpc>
            </a:pPr>
            <a:r>
              <a:rPr lang="ru-RU" sz="1300" dirty="0" smtClean="0">
                <a:solidFill>
                  <a:srgbClr val="000000"/>
                </a:solidFill>
                <a:latin typeface="Arial" pitchFamily="18"/>
                <a:ea typeface="Arial Unicode MS" pitchFamily="2"/>
                <a:cs typeface="DejaVu Sans" pitchFamily="2"/>
              </a:rPr>
              <a:t>Местоположение: с. Камышное</a:t>
            </a:r>
            <a:endParaRPr lang="ru-RU" sz="1300" dirty="0">
              <a:solidFill>
                <a:srgbClr val="000000"/>
              </a:solidFill>
              <a:latin typeface="Arial" pitchFamily="18"/>
              <a:ea typeface="Arial Unicode MS" pitchFamily="2"/>
              <a:cs typeface="DejaVu Sans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_Blank Slid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бычный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бычный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2268</TotalTime>
  <Words>1812</Words>
  <Application>Microsoft Office PowerPoint</Application>
  <PresentationFormat>Произвольный</PresentationFormat>
  <Paragraphs>385</Paragraphs>
  <Slides>22</Slides>
  <Notes>19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_Blank Slide</vt:lpstr>
      <vt:lpstr>Обычный</vt:lpstr>
      <vt:lpstr>Обычный 1</vt:lpstr>
      <vt:lpstr>Обычный 2</vt:lpstr>
      <vt:lpstr>Диаграмма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Econom</dc:creator>
  <cp:lastModifiedBy>Econom</cp:lastModifiedBy>
  <cp:revision>271</cp:revision>
  <dcterms:modified xsi:type="dcterms:W3CDTF">2024-03-29T03:32:42Z</dcterms:modified>
</cp:coreProperties>
</file>